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59" r:id="rId4"/>
    <p:sldId id="260" r:id="rId5"/>
    <p:sldId id="269" r:id="rId6"/>
    <p:sldId id="262" r:id="rId7"/>
    <p:sldId id="264" r:id="rId8"/>
    <p:sldId id="268" r:id="rId9"/>
    <p:sldId id="270" r:id="rId10"/>
    <p:sldId id="267" r:id="rId11"/>
    <p:sldId id="271" r:id="rId12"/>
    <p:sldId id="263" r:id="rId13"/>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236B"/>
    <a:srgbClr val="401B52"/>
    <a:srgbClr val="4723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81" autoAdjust="0"/>
    <p:restoredTop sz="82063" autoAdjust="0"/>
  </p:normalViewPr>
  <p:slideViewPr>
    <p:cSldViewPr>
      <p:cViewPr varScale="1">
        <p:scale>
          <a:sx n="62" d="100"/>
          <a:sy n="62" d="100"/>
        </p:scale>
        <p:origin x="1272"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BE8893-53ED-724A-A1E6-FA845FA513D6}" type="datetimeFigureOut">
              <a:rPr lang="en-US" smtClean="0"/>
              <a:t>4/15/20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47E65A-B8D5-0946-AB6B-410DC9B72D35}" type="slidenum">
              <a:rPr lang="en-US" smtClean="0"/>
              <a:t>‹#›</a:t>
            </a:fld>
            <a:endParaRPr lang="en-US"/>
          </a:p>
        </p:txBody>
      </p:sp>
    </p:spTree>
    <p:extLst>
      <p:ext uri="{BB962C8B-B14F-4D97-AF65-F5344CB8AC3E}">
        <p14:creationId xmlns:p14="http://schemas.microsoft.com/office/powerpoint/2010/main" val="554400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47E65A-B8D5-0946-AB6B-410DC9B72D35}" type="slidenum">
              <a:rPr lang="en-US" smtClean="0"/>
              <a:t>1</a:t>
            </a:fld>
            <a:endParaRPr lang="en-US"/>
          </a:p>
        </p:txBody>
      </p:sp>
    </p:spTree>
    <p:extLst>
      <p:ext uri="{BB962C8B-B14F-4D97-AF65-F5344CB8AC3E}">
        <p14:creationId xmlns:p14="http://schemas.microsoft.com/office/powerpoint/2010/main" val="618540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Collaborating more with third-party ticketing websites to advertise MLB games </a:t>
            </a:r>
          </a:p>
          <a:p>
            <a:pPr marL="171450" indent="-171450">
              <a:buFontTx/>
              <a:buChar char="-"/>
            </a:pPr>
            <a:r>
              <a:rPr lang="en-US" baseline="0" dirty="0"/>
              <a:t>Within </a:t>
            </a:r>
            <a:r>
              <a:rPr lang="en-US" baseline="0" dirty="0" err="1"/>
              <a:t>MLB.com</a:t>
            </a:r>
            <a:r>
              <a:rPr lang="en-US" baseline="0" dirty="0"/>
              <a:t>, focusing ticket sales on homepage, articles, and game wrapper. </a:t>
            </a:r>
            <a:endParaRPr lang="en-US" dirty="0"/>
          </a:p>
        </p:txBody>
      </p:sp>
      <p:sp>
        <p:nvSpPr>
          <p:cNvPr id="4" name="Slide Number Placeholder 3"/>
          <p:cNvSpPr>
            <a:spLocks noGrp="1"/>
          </p:cNvSpPr>
          <p:nvPr>
            <p:ph type="sldNum" sz="quarter" idx="10"/>
          </p:nvPr>
        </p:nvSpPr>
        <p:spPr/>
        <p:txBody>
          <a:bodyPr/>
          <a:lstStyle/>
          <a:p>
            <a:fld id="{F347E65A-B8D5-0946-AB6B-410DC9B72D35}" type="slidenum">
              <a:rPr lang="en-US" smtClean="0"/>
              <a:t>10</a:t>
            </a:fld>
            <a:endParaRPr lang="en-US"/>
          </a:p>
        </p:txBody>
      </p:sp>
    </p:spTree>
    <p:extLst>
      <p:ext uri="{BB962C8B-B14F-4D97-AF65-F5344CB8AC3E}">
        <p14:creationId xmlns:p14="http://schemas.microsoft.com/office/powerpoint/2010/main" val="11472658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347E65A-B8D5-0946-AB6B-410DC9B72D35}" type="slidenum">
              <a:rPr lang="en-US" smtClean="0"/>
              <a:t>11</a:t>
            </a:fld>
            <a:endParaRPr lang="en-US"/>
          </a:p>
        </p:txBody>
      </p:sp>
    </p:spTree>
    <p:extLst>
      <p:ext uri="{BB962C8B-B14F-4D97-AF65-F5344CB8AC3E}">
        <p14:creationId xmlns:p14="http://schemas.microsoft.com/office/powerpoint/2010/main" val="1290879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47E65A-B8D5-0946-AB6B-410DC9B72D35}" type="slidenum">
              <a:rPr lang="en-US" smtClean="0"/>
              <a:t>12</a:t>
            </a:fld>
            <a:endParaRPr lang="en-US"/>
          </a:p>
        </p:txBody>
      </p:sp>
    </p:spTree>
    <p:extLst>
      <p:ext uri="{BB962C8B-B14F-4D97-AF65-F5344CB8AC3E}">
        <p14:creationId xmlns:p14="http://schemas.microsoft.com/office/powerpoint/2010/main" val="1078805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a:t>
            </a:r>
            <a:r>
              <a:rPr lang="en-US" altLang="zh-CN" baseline="0" dirty="0"/>
              <a:t> wish to explore the MLB data by using Adobe Analytics to tell a story. </a:t>
            </a:r>
            <a:endParaRPr lang="en-US" dirty="0"/>
          </a:p>
        </p:txBody>
      </p:sp>
      <p:sp>
        <p:nvSpPr>
          <p:cNvPr id="4" name="Slide Number Placeholder 3"/>
          <p:cNvSpPr>
            <a:spLocks noGrp="1"/>
          </p:cNvSpPr>
          <p:nvPr>
            <p:ph type="sldNum" sz="quarter" idx="10"/>
          </p:nvPr>
        </p:nvSpPr>
        <p:spPr/>
        <p:txBody>
          <a:bodyPr/>
          <a:lstStyle/>
          <a:p>
            <a:fld id="{F347E65A-B8D5-0946-AB6B-410DC9B72D35}" type="slidenum">
              <a:rPr lang="en-US" smtClean="0"/>
              <a:t>2</a:t>
            </a:fld>
            <a:endParaRPr lang="en-US"/>
          </a:p>
        </p:txBody>
      </p:sp>
    </p:spTree>
    <p:extLst>
      <p:ext uri="{BB962C8B-B14F-4D97-AF65-F5344CB8AC3E}">
        <p14:creationId xmlns:p14="http://schemas.microsoft.com/office/powerpoint/2010/main" val="1465910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a team from University</a:t>
            </a:r>
            <a:r>
              <a:rPr lang="en-US" baseline="0" dirty="0"/>
              <a:t> of Washington</a:t>
            </a:r>
            <a:r>
              <a:rPr lang="zh-CN" altLang="en-US" baseline="0" dirty="0"/>
              <a:t> </a:t>
            </a:r>
            <a:r>
              <a:rPr lang="en-US" altLang="zh-CN" baseline="0" dirty="0"/>
              <a:t>Seattle campus, all three of us are from the Foster School of Business specialized MBA programs. </a:t>
            </a:r>
          </a:p>
          <a:p>
            <a:endParaRPr lang="en-US" altLang="zh-CN" baseline="0" dirty="0"/>
          </a:p>
          <a:p>
            <a:r>
              <a:rPr lang="en-US" altLang="zh-CN" baseline="0" dirty="0"/>
              <a:t>Through Adobe Analytics Challenge, we hope to learn about Adobe Analytics and gain real-life data analytical experiences. </a:t>
            </a:r>
            <a:endParaRPr lang="en-US" dirty="0"/>
          </a:p>
        </p:txBody>
      </p:sp>
      <p:sp>
        <p:nvSpPr>
          <p:cNvPr id="4" name="Slide Number Placeholder 3"/>
          <p:cNvSpPr>
            <a:spLocks noGrp="1"/>
          </p:cNvSpPr>
          <p:nvPr>
            <p:ph type="sldNum" sz="quarter" idx="10"/>
          </p:nvPr>
        </p:nvSpPr>
        <p:spPr/>
        <p:txBody>
          <a:bodyPr/>
          <a:lstStyle/>
          <a:p>
            <a:fld id="{F347E65A-B8D5-0946-AB6B-410DC9B72D35}" type="slidenum">
              <a:rPr lang="en-US" smtClean="0"/>
              <a:t>3</a:t>
            </a:fld>
            <a:endParaRPr lang="en-US"/>
          </a:p>
        </p:txBody>
      </p:sp>
    </p:spTree>
    <p:extLst>
      <p:ext uri="{BB962C8B-B14F-4D97-AF65-F5344CB8AC3E}">
        <p14:creationId xmlns:p14="http://schemas.microsoft.com/office/powerpoint/2010/main" val="2023546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On</a:t>
            </a:r>
            <a:r>
              <a:rPr lang="en-US" baseline="0" dirty="0"/>
              <a:t> the AAC FAQ notes, it was mentioned that “</a:t>
            </a:r>
            <a:r>
              <a:rPr lang="en-US" sz="1200" b="0" i="0" u="none" strike="noStrike" kern="1200" dirty="0">
                <a:solidFill>
                  <a:schemeClr val="tx1"/>
                </a:solidFill>
                <a:effectLst/>
                <a:latin typeface="+mn-lt"/>
                <a:ea typeface="+mn-ea"/>
                <a:cs typeface="+mn-cs"/>
              </a:rPr>
              <a:t>The team's primary questions are: What is it that people are coming to our digital properties for? And then once they are there, what pages/actions/behaviors tend to move a user from MLB.com/Club sites/At Bat apps into the ticket purchase funnel?”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Therefore </a:t>
            </a:r>
            <a:r>
              <a:rPr lang="en-US" sz="1200" b="0" i="0" u="none" strike="noStrike" kern="1200" baseline="0" dirty="0">
                <a:solidFill>
                  <a:schemeClr val="tx1"/>
                </a:solidFill>
                <a:effectLst/>
                <a:latin typeface="+mn-lt"/>
                <a:ea typeface="+mn-ea"/>
                <a:cs typeface="+mn-cs"/>
              </a:rPr>
              <a:t>we took a step further and tried to understand the main objectives by using our own words. </a:t>
            </a:r>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347E65A-B8D5-0946-AB6B-410DC9B72D35}" type="slidenum">
              <a:rPr lang="en-US" smtClean="0"/>
              <a:t>4</a:t>
            </a:fld>
            <a:endParaRPr lang="en-US"/>
          </a:p>
        </p:txBody>
      </p:sp>
    </p:spTree>
    <p:extLst>
      <p:ext uri="{BB962C8B-B14F-4D97-AF65-F5344CB8AC3E}">
        <p14:creationId xmlns:p14="http://schemas.microsoft.com/office/powerpoint/2010/main" val="1249618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2"/>
                </a:solidFill>
                <a:latin typeface="Adobe Caslon Pro" charset="0"/>
                <a:ea typeface="Adobe Caslon Pro" charset="0"/>
                <a:cs typeface="Adobe Caslon Pro" charset="0"/>
              </a:rPr>
              <a:t>AtBat iOS Version has much higher premium purchase rate than Android one. </a:t>
            </a:r>
          </a:p>
          <a:p>
            <a:r>
              <a:rPr lang="en-US" sz="1200" dirty="0">
                <a:solidFill>
                  <a:schemeClr val="bg2"/>
                </a:solidFill>
                <a:latin typeface="Adobe Caslon Pro" charset="0"/>
                <a:ea typeface="Adobe Caslon Pro" charset="0"/>
                <a:cs typeface="Adobe Caslon Pro" charset="0"/>
              </a:rPr>
              <a:t>Checking scoreboard, game schedules, and game previews are convenient on mobile apps. </a:t>
            </a:r>
            <a:endParaRPr lang="en-US" dirty="0"/>
          </a:p>
        </p:txBody>
      </p:sp>
      <p:sp>
        <p:nvSpPr>
          <p:cNvPr id="4" name="Slide Number Placeholder 3"/>
          <p:cNvSpPr>
            <a:spLocks noGrp="1"/>
          </p:cNvSpPr>
          <p:nvPr>
            <p:ph type="sldNum" sz="quarter" idx="5"/>
          </p:nvPr>
        </p:nvSpPr>
        <p:spPr/>
        <p:txBody>
          <a:bodyPr/>
          <a:lstStyle/>
          <a:p>
            <a:fld id="{F347E65A-B8D5-0946-AB6B-410DC9B72D35}" type="slidenum">
              <a:rPr lang="en-US" smtClean="0"/>
              <a:t>5</a:t>
            </a:fld>
            <a:endParaRPr lang="en-US"/>
          </a:p>
        </p:txBody>
      </p:sp>
    </p:spTree>
    <p:extLst>
      <p:ext uri="{BB962C8B-B14F-4D97-AF65-F5344CB8AC3E}">
        <p14:creationId xmlns:p14="http://schemas.microsoft.com/office/powerpoint/2010/main" val="445593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47E65A-B8D5-0946-AB6B-410DC9B72D35}" type="slidenum">
              <a:rPr lang="en-US" smtClean="0"/>
              <a:t>6</a:t>
            </a:fld>
            <a:endParaRPr lang="en-US"/>
          </a:p>
        </p:txBody>
      </p:sp>
    </p:spTree>
    <p:extLst>
      <p:ext uri="{BB962C8B-B14F-4D97-AF65-F5344CB8AC3E}">
        <p14:creationId xmlns:p14="http://schemas.microsoft.com/office/powerpoint/2010/main" val="1296474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From</a:t>
            </a:r>
            <a:r>
              <a:rPr lang="zh-CN" altLang="en-US" dirty="0"/>
              <a:t> </a:t>
            </a:r>
            <a:r>
              <a:rPr lang="en-US" altLang="zh-CN" dirty="0"/>
              <a:t>the</a:t>
            </a:r>
            <a:r>
              <a:rPr lang="zh-CN" altLang="en-US" dirty="0"/>
              <a:t> </a:t>
            </a:r>
            <a:r>
              <a:rPr lang="en-US" altLang="zh-CN" dirty="0"/>
              <a:t>MLB</a:t>
            </a:r>
            <a:r>
              <a:rPr lang="zh-CN" altLang="en-US" dirty="0"/>
              <a:t> </a:t>
            </a:r>
            <a:r>
              <a:rPr lang="en-US" altLang="zh-CN" dirty="0"/>
              <a:t>Global</a:t>
            </a:r>
            <a:r>
              <a:rPr lang="zh-CN" altLang="en-US" baseline="0" dirty="0"/>
              <a:t> </a:t>
            </a:r>
            <a:r>
              <a:rPr lang="en-US" altLang="zh-CN" baseline="0" dirty="0"/>
              <a:t>data</a:t>
            </a:r>
            <a:r>
              <a:rPr lang="zh-CN" altLang="en-US" baseline="0" dirty="0"/>
              <a:t> </a:t>
            </a:r>
            <a:r>
              <a:rPr lang="en-US" altLang="zh-CN" baseline="0" dirty="0"/>
              <a:t>set,</a:t>
            </a:r>
            <a:r>
              <a:rPr lang="zh-CN" altLang="en-US" baseline="0" dirty="0"/>
              <a:t> </a:t>
            </a:r>
            <a:r>
              <a:rPr lang="en-US" altLang="zh-CN" baseline="0" dirty="0"/>
              <a:t>we</a:t>
            </a:r>
            <a:r>
              <a:rPr lang="zh-CN" altLang="en-US" baseline="0" dirty="0"/>
              <a:t> </a:t>
            </a:r>
            <a:r>
              <a:rPr lang="en-US" altLang="zh-CN" baseline="0" dirty="0"/>
              <a:t>wanted</a:t>
            </a:r>
            <a:r>
              <a:rPr lang="zh-CN" altLang="en-US" baseline="0" dirty="0"/>
              <a:t> </a:t>
            </a:r>
            <a:r>
              <a:rPr lang="en-US" altLang="zh-CN" baseline="0" dirty="0"/>
              <a:t>to</a:t>
            </a:r>
            <a:r>
              <a:rPr lang="zh-CN" altLang="en-US" baseline="0" dirty="0"/>
              <a:t> </a:t>
            </a:r>
            <a:r>
              <a:rPr lang="en-US" altLang="zh-CN" baseline="0" dirty="0"/>
              <a:t>know</a:t>
            </a:r>
            <a:r>
              <a:rPr lang="zh-CN" altLang="en-US" baseline="0" dirty="0"/>
              <a:t> </a:t>
            </a:r>
            <a:r>
              <a:rPr lang="en-US" altLang="zh-CN" baseline="0" dirty="0"/>
              <a:t>what</a:t>
            </a:r>
            <a:r>
              <a:rPr lang="zh-CN" altLang="en-US" baseline="0" dirty="0"/>
              <a:t> </a:t>
            </a:r>
            <a:r>
              <a:rPr lang="en-US" altLang="zh-CN" baseline="0" dirty="0"/>
              <a:t>are</a:t>
            </a:r>
            <a:r>
              <a:rPr lang="zh-CN" altLang="en-US" baseline="0" dirty="0"/>
              <a:t> </a:t>
            </a:r>
            <a:r>
              <a:rPr lang="en-US" altLang="zh-CN" baseline="0" dirty="0"/>
              <a:t>the</a:t>
            </a:r>
            <a:r>
              <a:rPr lang="zh-CN" altLang="en-US" baseline="0" dirty="0"/>
              <a:t> </a:t>
            </a:r>
            <a:r>
              <a:rPr lang="en-US" altLang="zh-CN" baseline="0" dirty="0"/>
              <a:t>major</a:t>
            </a:r>
            <a:r>
              <a:rPr lang="zh-CN" altLang="en-US" baseline="0" dirty="0"/>
              <a:t> </a:t>
            </a:r>
            <a:r>
              <a:rPr lang="en-US" altLang="zh-CN" baseline="0" dirty="0"/>
              <a:t>sources</a:t>
            </a:r>
            <a:r>
              <a:rPr lang="zh-CN" altLang="en-US" baseline="0" dirty="0"/>
              <a:t> </a:t>
            </a:r>
            <a:r>
              <a:rPr lang="en-US" altLang="zh-CN" baseline="0" dirty="0"/>
              <a:t>of</a:t>
            </a:r>
            <a:r>
              <a:rPr lang="zh-CN" altLang="en-US" baseline="0" dirty="0"/>
              <a:t> </a:t>
            </a:r>
            <a:r>
              <a:rPr lang="en-US" altLang="zh-CN" baseline="0" dirty="0"/>
              <a:t>revenue.</a:t>
            </a:r>
            <a:r>
              <a:rPr lang="zh-CN" altLang="en-US" baseline="0" dirty="0"/>
              <a:t> </a:t>
            </a:r>
            <a:r>
              <a:rPr lang="en-US" altLang="zh-CN" baseline="0" dirty="0"/>
              <a:t>Looking</a:t>
            </a:r>
            <a:r>
              <a:rPr lang="zh-CN" altLang="en-US" baseline="0" dirty="0"/>
              <a:t> </a:t>
            </a:r>
            <a:r>
              <a:rPr lang="en-US" altLang="zh-CN" baseline="0" dirty="0"/>
              <a:t>from</a:t>
            </a:r>
            <a:r>
              <a:rPr lang="zh-CN" altLang="en-US" baseline="0" dirty="0"/>
              <a:t> </a:t>
            </a:r>
            <a:r>
              <a:rPr lang="en-US" altLang="zh-CN" baseline="0" dirty="0"/>
              <a:t>the</a:t>
            </a:r>
            <a:r>
              <a:rPr lang="zh-CN" altLang="en-US" baseline="0" dirty="0"/>
              <a:t> </a:t>
            </a:r>
            <a:r>
              <a:rPr lang="en-US" altLang="zh-CN" baseline="0" dirty="0"/>
              <a:t>free</a:t>
            </a:r>
            <a:r>
              <a:rPr lang="zh-CN" altLang="en-US" baseline="0" dirty="0"/>
              <a:t> </a:t>
            </a:r>
            <a:r>
              <a:rPr lang="en-US" altLang="zh-CN" baseline="0" dirty="0"/>
              <a:t>form</a:t>
            </a:r>
            <a:r>
              <a:rPr lang="zh-CN" altLang="en-US" baseline="0" dirty="0"/>
              <a:t> </a:t>
            </a:r>
            <a:r>
              <a:rPr lang="en-US" altLang="zh-CN" baseline="0" dirty="0"/>
              <a:t>above,</a:t>
            </a:r>
            <a:r>
              <a:rPr lang="zh-CN" altLang="en-US" baseline="0" dirty="0"/>
              <a:t> </a:t>
            </a:r>
            <a:r>
              <a:rPr lang="en-US" altLang="zh-CN" baseline="0" dirty="0"/>
              <a:t>about</a:t>
            </a:r>
            <a:r>
              <a:rPr lang="zh-CN" altLang="en-US" baseline="0" dirty="0"/>
              <a:t> </a:t>
            </a:r>
            <a:r>
              <a:rPr lang="en-US" altLang="zh-CN" baseline="0" dirty="0"/>
              <a:t>96%</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revenue</a:t>
            </a:r>
            <a:r>
              <a:rPr lang="zh-CN" altLang="en-US" baseline="0" dirty="0"/>
              <a:t> </a:t>
            </a:r>
            <a:r>
              <a:rPr lang="en-US" altLang="zh-CN" baseline="0" dirty="0"/>
              <a:t>comes</a:t>
            </a:r>
            <a:r>
              <a:rPr lang="zh-CN" altLang="en-US" baseline="0" dirty="0"/>
              <a:t> </a:t>
            </a:r>
            <a:r>
              <a:rPr lang="en-US" altLang="zh-CN" baseline="0" dirty="0"/>
              <a:t>from</a:t>
            </a:r>
            <a:r>
              <a:rPr lang="zh-CN" altLang="en-US" baseline="0" dirty="0"/>
              <a:t> </a:t>
            </a:r>
            <a:r>
              <a:rPr lang="en-US" altLang="zh-CN" baseline="0" dirty="0"/>
              <a:t>ticket</a:t>
            </a:r>
            <a:r>
              <a:rPr lang="zh-CN" altLang="en-US" baseline="0" dirty="0"/>
              <a:t> </a:t>
            </a:r>
            <a:r>
              <a:rPr lang="en-US" altLang="zh-CN" baseline="0" dirty="0"/>
              <a:t>purchasing</a:t>
            </a:r>
            <a:r>
              <a:rPr lang="zh-CN" altLang="en-US" baseline="0" dirty="0"/>
              <a:t> </a:t>
            </a:r>
            <a:r>
              <a:rPr lang="en-US" altLang="zh-CN" baseline="0" dirty="0"/>
              <a:t>through</a:t>
            </a:r>
            <a:r>
              <a:rPr lang="zh-CN" altLang="en-US" baseline="0" dirty="0"/>
              <a:t> </a:t>
            </a:r>
            <a:r>
              <a:rPr lang="en-US" altLang="zh-CN" baseline="0" dirty="0" err="1"/>
              <a:t>Tickets.com</a:t>
            </a:r>
            <a:r>
              <a:rPr lang="zh-CN" altLang="en-US" baseline="0" dirty="0"/>
              <a:t> </a:t>
            </a:r>
            <a:r>
              <a:rPr lang="en-US" altLang="zh-CN" baseline="0" dirty="0"/>
              <a:t>and</a:t>
            </a:r>
            <a:r>
              <a:rPr lang="zh-CN" altLang="en-US" baseline="0" dirty="0"/>
              <a:t> </a:t>
            </a:r>
            <a:r>
              <a:rPr lang="en-US" altLang="zh-CN" baseline="0" dirty="0"/>
              <a:t>Ticketmaster.</a:t>
            </a:r>
            <a:r>
              <a:rPr lang="zh-CN" altLang="en-US" baseline="0" dirty="0"/>
              <a:t> </a:t>
            </a:r>
            <a:endParaRPr lang="en-US" altLang="zh-CN" baseline="0" dirty="0"/>
          </a:p>
          <a:p>
            <a:r>
              <a:rPr lang="en-US" altLang="zh-CN" baseline="0" dirty="0"/>
              <a:t>To</a:t>
            </a:r>
            <a:r>
              <a:rPr lang="zh-CN" altLang="en-US" baseline="0" dirty="0"/>
              <a:t> </a:t>
            </a:r>
            <a:r>
              <a:rPr lang="en-US" altLang="zh-CN" baseline="0" dirty="0"/>
              <a:t>take</a:t>
            </a:r>
            <a:r>
              <a:rPr lang="zh-CN" altLang="en-US" baseline="0" dirty="0"/>
              <a:t> </a:t>
            </a:r>
            <a:r>
              <a:rPr lang="en-US" altLang="zh-CN" baseline="0" dirty="0"/>
              <a:t>a</a:t>
            </a:r>
            <a:r>
              <a:rPr lang="zh-CN" altLang="en-US" baseline="0" dirty="0"/>
              <a:t> </a:t>
            </a:r>
            <a:r>
              <a:rPr lang="en-US" altLang="zh-CN" baseline="0" dirty="0"/>
              <a:t>closer</a:t>
            </a:r>
            <a:r>
              <a:rPr lang="zh-CN" altLang="en-US" baseline="0" dirty="0"/>
              <a:t> </a:t>
            </a:r>
            <a:r>
              <a:rPr lang="en-US" altLang="zh-CN" baseline="0" dirty="0"/>
              <a:t>look,</a:t>
            </a:r>
            <a:r>
              <a:rPr lang="zh-CN" altLang="en-US" baseline="0" dirty="0"/>
              <a:t> </a:t>
            </a:r>
            <a:r>
              <a:rPr lang="en-US" altLang="zh-CN" baseline="0" dirty="0"/>
              <a:t>we</a:t>
            </a:r>
            <a:r>
              <a:rPr lang="zh-CN" altLang="en-US" baseline="0" dirty="0"/>
              <a:t> </a:t>
            </a:r>
            <a:r>
              <a:rPr lang="en-US" altLang="zh-CN" baseline="0" dirty="0"/>
              <a:t>investigated</a:t>
            </a:r>
            <a:r>
              <a:rPr lang="zh-CN" altLang="en-US" baseline="0" dirty="0"/>
              <a:t> </a:t>
            </a:r>
            <a:r>
              <a:rPr lang="en-US" altLang="zh-CN" baseline="0" dirty="0"/>
              <a:t>what type of pages lead</a:t>
            </a:r>
            <a:r>
              <a:rPr lang="zh-CN" altLang="en-US" baseline="0" dirty="0"/>
              <a:t> </a:t>
            </a:r>
            <a:r>
              <a:rPr lang="en-US" altLang="zh-CN" baseline="0" dirty="0"/>
              <a:t>customers</a:t>
            </a:r>
            <a:r>
              <a:rPr lang="zh-CN" altLang="en-US" baseline="0" dirty="0"/>
              <a:t> </a:t>
            </a:r>
            <a:r>
              <a:rPr lang="en-US" altLang="zh-CN" baseline="0" dirty="0"/>
              <a:t>to</a:t>
            </a:r>
            <a:r>
              <a:rPr lang="zh-CN" altLang="en-US" baseline="0" dirty="0"/>
              <a:t> </a:t>
            </a:r>
            <a:r>
              <a:rPr lang="en-US" altLang="zh-CN" baseline="0" dirty="0"/>
              <a:t>purchase tickets. By using Purchaser segments on page visits, we found out that most ticket purchases come directly from Tickets.com. And most purchases made on MLB.com are led from homepage, game wrapper, and articles. In addition, if the consumer intends to make a purchase, he/she would not spend much time browsing the website.</a:t>
            </a:r>
            <a:endParaRPr lang="en-US" dirty="0"/>
          </a:p>
        </p:txBody>
      </p:sp>
      <p:sp>
        <p:nvSpPr>
          <p:cNvPr id="4" name="Slide Number Placeholder 3"/>
          <p:cNvSpPr>
            <a:spLocks noGrp="1"/>
          </p:cNvSpPr>
          <p:nvPr>
            <p:ph type="sldNum" sz="quarter" idx="10"/>
          </p:nvPr>
        </p:nvSpPr>
        <p:spPr/>
        <p:txBody>
          <a:bodyPr/>
          <a:lstStyle/>
          <a:p>
            <a:fld id="{F347E65A-B8D5-0946-AB6B-410DC9B72D35}" type="slidenum">
              <a:rPr lang="en-US" smtClean="0"/>
              <a:t>7</a:t>
            </a:fld>
            <a:endParaRPr lang="en-US"/>
          </a:p>
        </p:txBody>
      </p:sp>
    </p:spTree>
    <p:extLst>
      <p:ext uri="{BB962C8B-B14F-4D97-AF65-F5344CB8AC3E}">
        <p14:creationId xmlns:p14="http://schemas.microsoft.com/office/powerpoint/2010/main" val="802185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number of </a:t>
            </a:r>
            <a:r>
              <a:rPr lang="en-US" dirty="0" err="1"/>
              <a:t>ATBat</a:t>
            </a:r>
            <a:r>
              <a:rPr lang="en-US" dirty="0"/>
              <a:t> IOS users is roughly twice the number of </a:t>
            </a:r>
            <a:r>
              <a:rPr lang="en-US" dirty="0" err="1"/>
              <a:t>ATBat</a:t>
            </a:r>
            <a:r>
              <a:rPr lang="en-US" dirty="0"/>
              <a:t> Android users. It is a fact that the number of </a:t>
            </a:r>
            <a:r>
              <a:rPr lang="en-US" dirty="0" err="1"/>
              <a:t>iphone</a:t>
            </a:r>
            <a:r>
              <a:rPr lang="en-US" dirty="0"/>
              <a:t> users are more than the number of Android devices users. The important thing is that people using </a:t>
            </a:r>
            <a:r>
              <a:rPr lang="en-US" dirty="0" err="1"/>
              <a:t>iphone</a:t>
            </a:r>
            <a:r>
              <a:rPr lang="en-US" dirty="0"/>
              <a:t> are more likely to purchase premium package. </a:t>
            </a:r>
            <a:endParaRPr dirty="0"/>
          </a:p>
          <a:p>
            <a:pPr marL="0" lvl="0" indent="0" algn="l" rtl="0">
              <a:spcBef>
                <a:spcPts val="0"/>
              </a:spcBef>
              <a:spcAft>
                <a:spcPts val="0"/>
              </a:spcAft>
              <a:buNone/>
            </a:pPr>
            <a:r>
              <a:rPr lang="en-US" dirty="0"/>
              <a:t>Possible Reasons:</a:t>
            </a:r>
            <a:endParaRPr dirty="0"/>
          </a:p>
          <a:p>
            <a:pPr marL="457200" lvl="0" indent="-298450" algn="l" rtl="0">
              <a:spcBef>
                <a:spcPts val="0"/>
              </a:spcBef>
              <a:spcAft>
                <a:spcPts val="0"/>
              </a:spcAft>
              <a:buSzPts val="1100"/>
              <a:buAutoNum type="arabicPeriod"/>
            </a:pPr>
            <a:r>
              <a:rPr lang="en-US" dirty="0" err="1"/>
              <a:t>ATBat</a:t>
            </a:r>
            <a:r>
              <a:rPr lang="en-US" dirty="0"/>
              <a:t> Android has lower performance quality than </a:t>
            </a:r>
            <a:r>
              <a:rPr lang="en-US" dirty="0" err="1"/>
              <a:t>ATBat</a:t>
            </a:r>
            <a:r>
              <a:rPr lang="en-US" dirty="0"/>
              <a:t> IOS </a:t>
            </a:r>
            <a:endParaRPr dirty="0"/>
          </a:p>
          <a:p>
            <a:pPr marL="457200" lvl="0" indent="-298450" algn="l" rtl="0">
              <a:spcBef>
                <a:spcPts val="0"/>
              </a:spcBef>
              <a:spcAft>
                <a:spcPts val="0"/>
              </a:spcAft>
              <a:buSzPts val="1100"/>
              <a:buAutoNum type="arabicPeriod"/>
            </a:pPr>
            <a:r>
              <a:rPr lang="en-US" dirty="0"/>
              <a:t>The subscribe button in </a:t>
            </a:r>
            <a:r>
              <a:rPr lang="en-US" dirty="0" err="1"/>
              <a:t>ATBat</a:t>
            </a:r>
            <a:r>
              <a:rPr lang="en-US" dirty="0"/>
              <a:t> Android is hard to find</a:t>
            </a:r>
            <a:endParaRPr dirty="0"/>
          </a:p>
          <a:p>
            <a:pPr marL="457200" lvl="0" indent="-298450" algn="l" rtl="0">
              <a:spcBef>
                <a:spcPts val="0"/>
              </a:spcBef>
              <a:spcAft>
                <a:spcPts val="0"/>
              </a:spcAft>
              <a:buSzPts val="1100"/>
              <a:buAutoNum type="arabicPeriod"/>
            </a:pPr>
            <a:r>
              <a:rPr lang="en-US" dirty="0"/>
              <a:t>IOS users are more likely to spend money on entertainment/leisure</a:t>
            </a:r>
          </a:p>
        </p:txBody>
      </p:sp>
      <p:sp>
        <p:nvSpPr>
          <p:cNvPr id="138" name="Google Shape;13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0588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From</a:t>
            </a:r>
            <a:r>
              <a:rPr lang="zh-CN" altLang="en-US" dirty="0"/>
              <a:t> </a:t>
            </a:r>
            <a:r>
              <a:rPr lang="en-US" altLang="zh-CN" dirty="0"/>
              <a:t>the</a:t>
            </a:r>
            <a:r>
              <a:rPr lang="zh-CN" altLang="en-US" dirty="0"/>
              <a:t> </a:t>
            </a:r>
            <a:r>
              <a:rPr lang="en-US" altLang="zh-CN" dirty="0"/>
              <a:t>MLB</a:t>
            </a:r>
            <a:r>
              <a:rPr lang="zh-CN" altLang="en-US" dirty="0"/>
              <a:t> </a:t>
            </a:r>
            <a:r>
              <a:rPr lang="en-US" altLang="zh-CN" dirty="0"/>
              <a:t>Global</a:t>
            </a:r>
            <a:r>
              <a:rPr lang="zh-CN" altLang="en-US" baseline="0" dirty="0"/>
              <a:t> </a:t>
            </a:r>
            <a:r>
              <a:rPr lang="en-US" altLang="zh-CN" baseline="0" dirty="0"/>
              <a:t>data</a:t>
            </a:r>
            <a:r>
              <a:rPr lang="zh-CN" altLang="en-US" baseline="0" dirty="0"/>
              <a:t> </a:t>
            </a:r>
            <a:r>
              <a:rPr lang="en-US" altLang="zh-CN" baseline="0" dirty="0"/>
              <a:t>set,</a:t>
            </a:r>
            <a:r>
              <a:rPr lang="zh-CN" altLang="en-US" baseline="0" dirty="0"/>
              <a:t> </a:t>
            </a:r>
            <a:r>
              <a:rPr lang="en-US" altLang="zh-CN" baseline="0" dirty="0"/>
              <a:t>we</a:t>
            </a:r>
            <a:r>
              <a:rPr lang="zh-CN" altLang="en-US" baseline="0" dirty="0"/>
              <a:t> </a:t>
            </a:r>
            <a:r>
              <a:rPr lang="en-US" altLang="zh-CN" baseline="0" dirty="0"/>
              <a:t>wanted</a:t>
            </a:r>
            <a:r>
              <a:rPr lang="zh-CN" altLang="en-US" baseline="0" dirty="0"/>
              <a:t> </a:t>
            </a:r>
            <a:r>
              <a:rPr lang="en-US" altLang="zh-CN" baseline="0" dirty="0"/>
              <a:t>to</a:t>
            </a:r>
            <a:r>
              <a:rPr lang="zh-CN" altLang="en-US" baseline="0" dirty="0"/>
              <a:t> </a:t>
            </a:r>
            <a:r>
              <a:rPr lang="en-US" altLang="zh-CN" baseline="0" dirty="0"/>
              <a:t>know</a:t>
            </a:r>
            <a:r>
              <a:rPr lang="zh-CN" altLang="en-US" baseline="0" dirty="0"/>
              <a:t> </a:t>
            </a:r>
            <a:r>
              <a:rPr lang="en-US" altLang="zh-CN" baseline="0" dirty="0"/>
              <a:t>what</a:t>
            </a:r>
            <a:r>
              <a:rPr lang="zh-CN" altLang="en-US" baseline="0" dirty="0"/>
              <a:t> </a:t>
            </a:r>
            <a:r>
              <a:rPr lang="en-US" altLang="zh-CN" baseline="0" dirty="0"/>
              <a:t>are</a:t>
            </a:r>
            <a:r>
              <a:rPr lang="zh-CN" altLang="en-US" baseline="0" dirty="0"/>
              <a:t> </a:t>
            </a:r>
            <a:r>
              <a:rPr lang="en-US" altLang="zh-CN" baseline="0" dirty="0"/>
              <a:t>the</a:t>
            </a:r>
            <a:r>
              <a:rPr lang="zh-CN" altLang="en-US" baseline="0" dirty="0"/>
              <a:t> </a:t>
            </a:r>
            <a:r>
              <a:rPr lang="en-US" altLang="zh-CN" baseline="0" dirty="0"/>
              <a:t>major</a:t>
            </a:r>
            <a:r>
              <a:rPr lang="zh-CN" altLang="en-US" baseline="0" dirty="0"/>
              <a:t> </a:t>
            </a:r>
            <a:r>
              <a:rPr lang="en-US" altLang="zh-CN" baseline="0" dirty="0"/>
              <a:t>sources</a:t>
            </a:r>
            <a:r>
              <a:rPr lang="zh-CN" altLang="en-US" baseline="0" dirty="0"/>
              <a:t> </a:t>
            </a:r>
            <a:r>
              <a:rPr lang="en-US" altLang="zh-CN" baseline="0" dirty="0"/>
              <a:t>of</a:t>
            </a:r>
            <a:r>
              <a:rPr lang="zh-CN" altLang="en-US" baseline="0" dirty="0"/>
              <a:t> </a:t>
            </a:r>
            <a:r>
              <a:rPr lang="en-US" altLang="zh-CN" baseline="0" dirty="0"/>
              <a:t>revenue.</a:t>
            </a:r>
            <a:r>
              <a:rPr lang="zh-CN" altLang="en-US" baseline="0" dirty="0"/>
              <a:t> </a:t>
            </a:r>
            <a:r>
              <a:rPr lang="en-US" altLang="zh-CN" baseline="0" dirty="0"/>
              <a:t>Looking</a:t>
            </a:r>
            <a:r>
              <a:rPr lang="zh-CN" altLang="en-US" baseline="0" dirty="0"/>
              <a:t> </a:t>
            </a:r>
            <a:r>
              <a:rPr lang="en-US" altLang="zh-CN" baseline="0" dirty="0"/>
              <a:t>from</a:t>
            </a:r>
            <a:r>
              <a:rPr lang="zh-CN" altLang="en-US" baseline="0" dirty="0"/>
              <a:t> </a:t>
            </a:r>
            <a:r>
              <a:rPr lang="en-US" altLang="zh-CN" baseline="0" dirty="0"/>
              <a:t>the</a:t>
            </a:r>
            <a:r>
              <a:rPr lang="zh-CN" altLang="en-US" baseline="0" dirty="0"/>
              <a:t> </a:t>
            </a:r>
            <a:r>
              <a:rPr lang="en-US" altLang="zh-CN" baseline="0" dirty="0"/>
              <a:t>free</a:t>
            </a:r>
            <a:r>
              <a:rPr lang="zh-CN" altLang="en-US" baseline="0" dirty="0"/>
              <a:t> </a:t>
            </a:r>
            <a:r>
              <a:rPr lang="en-US" altLang="zh-CN" baseline="0" dirty="0"/>
              <a:t>form</a:t>
            </a:r>
            <a:r>
              <a:rPr lang="zh-CN" altLang="en-US" baseline="0" dirty="0"/>
              <a:t> </a:t>
            </a:r>
            <a:r>
              <a:rPr lang="en-US" altLang="zh-CN" baseline="0" dirty="0"/>
              <a:t>above,</a:t>
            </a:r>
            <a:r>
              <a:rPr lang="zh-CN" altLang="en-US" baseline="0" dirty="0"/>
              <a:t> </a:t>
            </a:r>
            <a:r>
              <a:rPr lang="en-US" altLang="zh-CN" baseline="0" dirty="0"/>
              <a:t>about</a:t>
            </a:r>
            <a:r>
              <a:rPr lang="zh-CN" altLang="en-US" baseline="0" dirty="0"/>
              <a:t> </a:t>
            </a:r>
            <a:r>
              <a:rPr lang="en-US" altLang="zh-CN" baseline="0" dirty="0"/>
              <a:t>96%</a:t>
            </a:r>
            <a:r>
              <a:rPr lang="zh-CN" altLang="en-US" baseline="0" dirty="0"/>
              <a:t> </a:t>
            </a:r>
            <a:r>
              <a:rPr lang="en-US" altLang="zh-CN" baseline="0" dirty="0"/>
              <a:t>of</a:t>
            </a:r>
            <a:r>
              <a:rPr lang="zh-CN" altLang="en-US" baseline="0" dirty="0"/>
              <a:t> </a:t>
            </a:r>
            <a:r>
              <a:rPr lang="en-US" altLang="zh-CN" baseline="0" dirty="0"/>
              <a:t>the</a:t>
            </a:r>
            <a:r>
              <a:rPr lang="zh-CN" altLang="en-US" baseline="0" dirty="0"/>
              <a:t> </a:t>
            </a:r>
            <a:r>
              <a:rPr lang="en-US" altLang="zh-CN" baseline="0" dirty="0"/>
              <a:t>revenue</a:t>
            </a:r>
            <a:r>
              <a:rPr lang="zh-CN" altLang="en-US" baseline="0" dirty="0"/>
              <a:t> </a:t>
            </a:r>
            <a:r>
              <a:rPr lang="en-US" altLang="zh-CN" baseline="0" dirty="0"/>
              <a:t>comes</a:t>
            </a:r>
            <a:r>
              <a:rPr lang="zh-CN" altLang="en-US" baseline="0" dirty="0"/>
              <a:t> </a:t>
            </a:r>
            <a:r>
              <a:rPr lang="en-US" altLang="zh-CN" baseline="0" dirty="0"/>
              <a:t>from</a:t>
            </a:r>
            <a:r>
              <a:rPr lang="zh-CN" altLang="en-US" baseline="0" dirty="0"/>
              <a:t> </a:t>
            </a:r>
            <a:r>
              <a:rPr lang="en-US" altLang="zh-CN" baseline="0" dirty="0"/>
              <a:t>ticket</a:t>
            </a:r>
            <a:r>
              <a:rPr lang="zh-CN" altLang="en-US" baseline="0" dirty="0"/>
              <a:t> </a:t>
            </a:r>
            <a:r>
              <a:rPr lang="en-US" altLang="zh-CN" baseline="0" dirty="0"/>
              <a:t>purchasing</a:t>
            </a:r>
            <a:r>
              <a:rPr lang="zh-CN" altLang="en-US" baseline="0" dirty="0"/>
              <a:t> </a:t>
            </a:r>
            <a:r>
              <a:rPr lang="en-US" altLang="zh-CN" baseline="0" dirty="0"/>
              <a:t>through</a:t>
            </a:r>
            <a:r>
              <a:rPr lang="zh-CN" altLang="en-US" baseline="0" dirty="0"/>
              <a:t> </a:t>
            </a:r>
            <a:r>
              <a:rPr lang="en-US" altLang="zh-CN" baseline="0" dirty="0" err="1"/>
              <a:t>Tickets.com</a:t>
            </a:r>
            <a:r>
              <a:rPr lang="zh-CN" altLang="en-US" baseline="0" dirty="0"/>
              <a:t> </a:t>
            </a:r>
            <a:r>
              <a:rPr lang="en-US" altLang="zh-CN" baseline="0" dirty="0"/>
              <a:t>and</a:t>
            </a:r>
            <a:r>
              <a:rPr lang="zh-CN" altLang="en-US" baseline="0" dirty="0"/>
              <a:t> </a:t>
            </a:r>
            <a:r>
              <a:rPr lang="en-US" altLang="zh-CN" baseline="0" dirty="0"/>
              <a:t>Ticketmaster.</a:t>
            </a:r>
            <a:r>
              <a:rPr lang="zh-CN" altLang="en-US" baseline="0" dirty="0"/>
              <a:t> </a:t>
            </a:r>
            <a:endParaRPr lang="en-US" altLang="zh-CN" baseline="0" dirty="0"/>
          </a:p>
          <a:p>
            <a:r>
              <a:rPr lang="en-US" altLang="zh-CN" baseline="0" dirty="0"/>
              <a:t>To</a:t>
            </a:r>
            <a:r>
              <a:rPr lang="zh-CN" altLang="en-US" baseline="0" dirty="0"/>
              <a:t> </a:t>
            </a:r>
            <a:r>
              <a:rPr lang="en-US" altLang="zh-CN" baseline="0" dirty="0"/>
              <a:t>take</a:t>
            </a:r>
            <a:r>
              <a:rPr lang="zh-CN" altLang="en-US" baseline="0" dirty="0"/>
              <a:t> </a:t>
            </a:r>
            <a:r>
              <a:rPr lang="en-US" altLang="zh-CN" baseline="0" dirty="0"/>
              <a:t>a</a:t>
            </a:r>
            <a:r>
              <a:rPr lang="zh-CN" altLang="en-US" baseline="0" dirty="0"/>
              <a:t> </a:t>
            </a:r>
            <a:r>
              <a:rPr lang="en-US" altLang="zh-CN" baseline="0" dirty="0"/>
              <a:t>closer</a:t>
            </a:r>
            <a:r>
              <a:rPr lang="zh-CN" altLang="en-US" baseline="0" dirty="0"/>
              <a:t> </a:t>
            </a:r>
            <a:r>
              <a:rPr lang="en-US" altLang="zh-CN" baseline="0" dirty="0"/>
              <a:t>look,</a:t>
            </a:r>
            <a:r>
              <a:rPr lang="zh-CN" altLang="en-US" baseline="0" dirty="0"/>
              <a:t> </a:t>
            </a:r>
            <a:r>
              <a:rPr lang="en-US" altLang="zh-CN" baseline="0" dirty="0"/>
              <a:t>we</a:t>
            </a:r>
            <a:r>
              <a:rPr lang="zh-CN" altLang="en-US" baseline="0" dirty="0"/>
              <a:t> </a:t>
            </a:r>
            <a:r>
              <a:rPr lang="en-US" altLang="zh-CN" baseline="0" dirty="0"/>
              <a:t>investigated</a:t>
            </a:r>
            <a:r>
              <a:rPr lang="zh-CN" altLang="en-US" baseline="0" dirty="0"/>
              <a:t> </a:t>
            </a:r>
            <a:r>
              <a:rPr lang="en-US" altLang="zh-CN" baseline="0" dirty="0"/>
              <a:t>what type of pages lead</a:t>
            </a:r>
            <a:r>
              <a:rPr lang="zh-CN" altLang="en-US" baseline="0" dirty="0"/>
              <a:t> </a:t>
            </a:r>
            <a:r>
              <a:rPr lang="en-US" altLang="zh-CN" baseline="0" dirty="0"/>
              <a:t>customers</a:t>
            </a:r>
            <a:r>
              <a:rPr lang="zh-CN" altLang="en-US" baseline="0" dirty="0"/>
              <a:t> </a:t>
            </a:r>
            <a:r>
              <a:rPr lang="en-US" altLang="zh-CN" baseline="0" dirty="0"/>
              <a:t>to</a:t>
            </a:r>
            <a:r>
              <a:rPr lang="zh-CN" altLang="en-US" baseline="0" dirty="0"/>
              <a:t> </a:t>
            </a:r>
            <a:r>
              <a:rPr lang="en-US" altLang="zh-CN" baseline="0" dirty="0"/>
              <a:t>purchase tickets. By using Purchaser segments on page visits, we found out that most ticket purchases come directly from </a:t>
            </a:r>
            <a:r>
              <a:rPr lang="en-US" altLang="zh-CN" baseline="0" dirty="0" err="1"/>
              <a:t>Tickets.com</a:t>
            </a:r>
            <a:r>
              <a:rPr lang="en-US" altLang="zh-CN" baseline="0" dirty="0"/>
              <a:t>. And most purchases made on </a:t>
            </a:r>
            <a:r>
              <a:rPr lang="en-US" altLang="zh-CN" baseline="0" dirty="0" err="1"/>
              <a:t>MLB.com</a:t>
            </a:r>
            <a:r>
              <a:rPr lang="en-US" altLang="zh-CN" baseline="0" dirty="0"/>
              <a:t> are led from homepage, game wrapper, and articles. In addition, if the consumer intends to make a purchase, he/she would not spend much time browsing the website.</a:t>
            </a:r>
            <a:endParaRPr lang="en-US" dirty="0"/>
          </a:p>
        </p:txBody>
      </p:sp>
      <p:sp>
        <p:nvSpPr>
          <p:cNvPr id="4" name="Slide Number Placeholder 3"/>
          <p:cNvSpPr>
            <a:spLocks noGrp="1"/>
          </p:cNvSpPr>
          <p:nvPr>
            <p:ph type="sldNum" sz="quarter" idx="10"/>
          </p:nvPr>
        </p:nvSpPr>
        <p:spPr/>
        <p:txBody>
          <a:bodyPr/>
          <a:lstStyle/>
          <a:p>
            <a:fld id="{F347E65A-B8D5-0946-AB6B-410DC9B72D35}" type="slidenum">
              <a:rPr lang="en-US" smtClean="0"/>
              <a:t>9</a:t>
            </a:fld>
            <a:endParaRPr lang="en-US"/>
          </a:p>
        </p:txBody>
      </p:sp>
    </p:spTree>
    <p:extLst>
      <p:ext uri="{BB962C8B-B14F-4D97-AF65-F5344CB8AC3E}">
        <p14:creationId xmlns:p14="http://schemas.microsoft.com/office/powerpoint/2010/main" val="1522793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EA6EE0D-5B0C-0242-8391-E5216E5F466F}" type="datetime1">
              <a:rPr lang="en-US" smtClean="0"/>
              <a:t>4/15/20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22A12A-ADD3-0148-9751-05188C7AF859}" type="datetime1">
              <a:rPr lang="en-US" smtClean="0"/>
              <a:t>4/15/20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0B88C7-723D-7641-BB89-E2EAC72A3D1E}" type="datetime1">
              <a:rPr lang="en-US" smtClean="0"/>
              <a:t>4/15/20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46C6B6-EF97-F646-A6ED-AF83CA1F7A14}" type="datetime1">
              <a:rPr lang="en-US" smtClean="0"/>
              <a:t>4/15/20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1B89B0-9085-0C47-99F9-D099B6B4BAB1}" type="datetime1">
              <a:rPr lang="en-US" smtClean="0"/>
              <a:t>4/15/20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43578CA-AEAB-BE46-9A47-7895A073638E}" type="datetime1">
              <a:rPr lang="en-US" smtClean="0"/>
              <a:t>4/15/20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A12EB2D-13F7-FE47-AF74-8F33DA8A85DF}" type="datetime1">
              <a:rPr lang="en-US" smtClean="0"/>
              <a:t>4/15/20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606FA8D-5FB9-ED4E-8826-5EDA60E60644}" type="datetime1">
              <a:rPr lang="en-US" smtClean="0"/>
              <a:t>4/15/20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C60EED-49E3-A344-8B40-F682DB1C9CE9}" type="datetime1">
              <a:rPr lang="en-US" smtClean="0"/>
              <a:t>4/15/20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933CCB-595C-7C40-85D2-3FD07800AC9B}" type="datetime1">
              <a:rPr lang="en-US" smtClean="0"/>
              <a:t>4/15/20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8D30EC8-0728-854A-AA46-A3FED307D7BE}" type="datetime1">
              <a:rPr lang="en-US" smtClean="0"/>
              <a:t>4/15/20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AAA7D7-3C93-8548-9F13-FFD9E709A263}" type="datetime1">
              <a:rPr lang="en-US" smtClean="0"/>
              <a:t>4/15/20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5.tiff"/></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2.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621532"/>
            <a:ext cx="15599792" cy="7665468"/>
            <a:chOff x="0" y="0"/>
            <a:chExt cx="4244582" cy="2085714"/>
          </a:xfrm>
        </p:grpSpPr>
        <p:sp>
          <p:nvSpPr>
            <p:cNvPr id="3" name="Freeform 3"/>
            <p:cNvSpPr/>
            <p:nvPr/>
          </p:nvSpPr>
          <p:spPr>
            <a:xfrm>
              <a:off x="0" y="0"/>
              <a:ext cx="4244582" cy="2085714"/>
            </a:xfrm>
            <a:custGeom>
              <a:avLst/>
              <a:gdLst/>
              <a:ahLst/>
              <a:cxnLst/>
              <a:rect l="l" t="t" r="r" b="b"/>
              <a:pathLst>
                <a:path w="4244582" h="2085714">
                  <a:moveTo>
                    <a:pt x="0" y="0"/>
                  </a:moveTo>
                  <a:lnTo>
                    <a:pt x="4244582" y="0"/>
                  </a:lnTo>
                  <a:lnTo>
                    <a:pt x="4244582" y="2085714"/>
                  </a:lnTo>
                  <a:lnTo>
                    <a:pt x="0" y="2085714"/>
                  </a:lnTo>
                  <a:close/>
                </a:path>
              </a:pathLst>
            </a:custGeom>
            <a:solidFill>
              <a:srgbClr val="000342"/>
            </a:solidFill>
          </p:spPr>
        </p:sp>
      </p:grpSp>
      <p:pic>
        <p:nvPicPr>
          <p:cNvPr id="4" name="Picture 4"/>
          <p:cNvPicPr>
            <a:picLocks noChangeAspect="1"/>
          </p:cNvPicPr>
          <p:nvPr/>
        </p:nvPicPr>
        <p:blipFill>
          <a:blip r:embed="rId3"/>
          <a:srcRect/>
          <a:stretch>
            <a:fillRect/>
          </a:stretch>
        </p:blipFill>
        <p:spPr>
          <a:xfrm>
            <a:off x="4877596" y="-138085"/>
            <a:ext cx="13410404" cy="8917918"/>
          </a:xfrm>
          <a:prstGeom prst="rect">
            <a:avLst/>
          </a:prstGeom>
        </p:spPr>
      </p:pic>
      <p:grpSp>
        <p:nvGrpSpPr>
          <p:cNvPr id="5" name="Group 5"/>
          <p:cNvGrpSpPr/>
          <p:nvPr/>
        </p:nvGrpSpPr>
        <p:grpSpPr>
          <a:xfrm>
            <a:off x="0" y="1206253"/>
            <a:ext cx="16872683" cy="9080747"/>
            <a:chOff x="0" y="0"/>
            <a:chExt cx="5370213" cy="2890207"/>
          </a:xfrm>
        </p:grpSpPr>
        <p:sp>
          <p:nvSpPr>
            <p:cNvPr id="6" name="Freeform 6"/>
            <p:cNvSpPr/>
            <p:nvPr/>
          </p:nvSpPr>
          <p:spPr>
            <a:xfrm>
              <a:off x="0" y="0"/>
              <a:ext cx="5370213" cy="2890207"/>
            </a:xfrm>
            <a:custGeom>
              <a:avLst/>
              <a:gdLst/>
              <a:ahLst/>
              <a:cxnLst/>
              <a:rect l="l" t="t" r="r" b="b"/>
              <a:pathLst>
                <a:path w="5370213" h="2890207">
                  <a:moveTo>
                    <a:pt x="0" y="0"/>
                  </a:moveTo>
                  <a:lnTo>
                    <a:pt x="5370213" y="0"/>
                  </a:lnTo>
                  <a:lnTo>
                    <a:pt x="5370213" y="2890207"/>
                  </a:lnTo>
                  <a:lnTo>
                    <a:pt x="0" y="2890207"/>
                  </a:lnTo>
                  <a:close/>
                </a:path>
              </a:pathLst>
            </a:custGeom>
            <a:solidFill>
              <a:srgbClr val="4B2E83">
                <a:alpha val="65490"/>
              </a:srgbClr>
            </a:solidFill>
          </p:spPr>
        </p:sp>
      </p:grpSp>
      <p:sp>
        <p:nvSpPr>
          <p:cNvPr id="7" name="TextBox 7"/>
          <p:cNvSpPr txBox="1"/>
          <p:nvPr/>
        </p:nvSpPr>
        <p:spPr>
          <a:xfrm>
            <a:off x="1019735" y="2705047"/>
            <a:ext cx="11721034" cy="3308534"/>
          </a:xfrm>
          <a:prstGeom prst="rect">
            <a:avLst/>
          </a:prstGeom>
        </p:spPr>
        <p:txBody>
          <a:bodyPr lIns="0" tIns="0" rIns="0" bIns="0" rtlCol="0" anchor="t">
            <a:spAutoFit/>
          </a:bodyPr>
          <a:lstStyle/>
          <a:p>
            <a:pPr>
              <a:lnSpc>
                <a:spcPts val="12624"/>
              </a:lnSpc>
            </a:pPr>
            <a:r>
              <a:rPr lang="en-US" sz="12499" b="1" i="0" spc="-62" dirty="0">
                <a:solidFill>
                  <a:schemeClr val="bg1">
                    <a:lumMod val="95000"/>
                    <a:alpha val="80784"/>
                  </a:schemeClr>
                </a:solidFill>
                <a:latin typeface="Adobe Hebrew" charset="0"/>
                <a:ea typeface="Adobe Hebrew" charset="0"/>
                <a:cs typeface="Adobe Hebrew" charset="0"/>
              </a:rPr>
              <a:t>Adobe Analytics Challenge </a:t>
            </a:r>
          </a:p>
        </p:txBody>
      </p:sp>
      <p:sp>
        <p:nvSpPr>
          <p:cNvPr id="8" name="TextBox 8"/>
          <p:cNvSpPr txBox="1"/>
          <p:nvPr/>
        </p:nvSpPr>
        <p:spPr>
          <a:xfrm>
            <a:off x="1019735" y="6393399"/>
            <a:ext cx="11721034" cy="1756891"/>
          </a:xfrm>
          <a:prstGeom prst="rect">
            <a:avLst/>
          </a:prstGeom>
        </p:spPr>
        <p:txBody>
          <a:bodyPr lIns="0" tIns="0" rIns="0" bIns="0" rtlCol="0" anchor="t">
            <a:spAutoFit/>
          </a:bodyPr>
          <a:lstStyle/>
          <a:p>
            <a:pPr>
              <a:lnSpc>
                <a:spcPts val="4899"/>
              </a:lnSpc>
            </a:pPr>
            <a:r>
              <a:rPr lang="en-US" sz="2799" b="1" i="1" dirty="0">
                <a:solidFill>
                  <a:srgbClr val="FFFFFF">
                    <a:alpha val="80784"/>
                  </a:srgbClr>
                </a:solidFill>
                <a:latin typeface="Adobe Caslon Pro" charset="0"/>
                <a:ea typeface="Adobe Caslon Pro" charset="0"/>
                <a:cs typeface="Adobe Caslon Pro" charset="0"/>
              </a:rPr>
              <a:t>UNIVERSITY OF WASHINGTON</a:t>
            </a:r>
          </a:p>
          <a:p>
            <a:pPr>
              <a:lnSpc>
                <a:spcPts val="4899"/>
              </a:lnSpc>
            </a:pPr>
            <a:r>
              <a:rPr lang="en-US" sz="2799" b="1" i="1" dirty="0">
                <a:solidFill>
                  <a:srgbClr val="FFFFFF">
                    <a:alpha val="80784"/>
                  </a:srgbClr>
                </a:solidFill>
                <a:latin typeface="Adobe Caslon Pro" charset="0"/>
                <a:ea typeface="Adobe Caslon Pro" charset="0"/>
                <a:cs typeface="Adobe Caslon Pro" charset="0"/>
              </a:rPr>
              <a:t>Team Husky </a:t>
            </a:r>
          </a:p>
          <a:p>
            <a:pPr>
              <a:lnSpc>
                <a:spcPts val="3919"/>
              </a:lnSpc>
            </a:pPr>
            <a:r>
              <a:rPr lang="en-US" altLang="zh-CN" sz="2799" b="1" dirty="0">
                <a:solidFill>
                  <a:srgbClr val="FFFFFF">
                    <a:alpha val="80784"/>
                  </a:srgbClr>
                </a:solidFill>
                <a:latin typeface="Adobe Caslon Pro" charset="0"/>
                <a:ea typeface="Adobe Caslon Pro" charset="0"/>
                <a:cs typeface="Adobe Caslon Pro" charset="0"/>
              </a:rPr>
              <a:t>- Fan</a:t>
            </a:r>
            <a:r>
              <a:rPr lang="zh-CN" altLang="en-US" sz="2799" b="1" dirty="0">
                <a:solidFill>
                  <a:srgbClr val="FFFFFF">
                    <a:alpha val="80784"/>
                  </a:srgbClr>
                </a:solidFill>
                <a:latin typeface="Adobe Caslon Pro" charset="0"/>
                <a:ea typeface="Adobe Caslon Pro" charset="0"/>
                <a:cs typeface="Adobe Caslon Pro" charset="0"/>
              </a:rPr>
              <a:t> </a:t>
            </a:r>
            <a:r>
              <a:rPr lang="en-US" altLang="zh-CN" sz="2799" b="1" dirty="0">
                <a:solidFill>
                  <a:srgbClr val="FFFFFF">
                    <a:alpha val="80784"/>
                  </a:srgbClr>
                </a:solidFill>
                <a:latin typeface="Adobe Caslon Pro" charset="0"/>
                <a:ea typeface="Adobe Caslon Pro" charset="0"/>
                <a:cs typeface="Adobe Caslon Pro" charset="0"/>
              </a:rPr>
              <a:t>Bu,</a:t>
            </a:r>
            <a:r>
              <a:rPr lang="zh-CN" altLang="en-US" sz="2799" b="1" dirty="0">
                <a:solidFill>
                  <a:srgbClr val="FFFFFF">
                    <a:alpha val="80784"/>
                  </a:srgbClr>
                </a:solidFill>
                <a:latin typeface="Adobe Caslon Pro" charset="0"/>
                <a:ea typeface="Adobe Caslon Pro" charset="0"/>
                <a:cs typeface="Adobe Caslon Pro" charset="0"/>
              </a:rPr>
              <a:t> </a:t>
            </a:r>
            <a:r>
              <a:rPr lang="en-US" altLang="zh-CN" sz="2799" b="1" dirty="0">
                <a:solidFill>
                  <a:srgbClr val="FFFFFF">
                    <a:alpha val="80784"/>
                  </a:srgbClr>
                </a:solidFill>
                <a:latin typeface="Adobe Caslon Pro" charset="0"/>
                <a:ea typeface="Adobe Caslon Pro" charset="0"/>
                <a:cs typeface="Adobe Caslon Pro" charset="0"/>
              </a:rPr>
              <a:t>Ruoyu</a:t>
            </a:r>
            <a:r>
              <a:rPr lang="zh-CN" altLang="en-US" sz="2799" b="1" dirty="0">
                <a:solidFill>
                  <a:srgbClr val="FFFFFF">
                    <a:alpha val="80784"/>
                  </a:srgbClr>
                </a:solidFill>
                <a:latin typeface="Adobe Caslon Pro" charset="0"/>
                <a:ea typeface="Adobe Caslon Pro" charset="0"/>
                <a:cs typeface="Adobe Caslon Pro" charset="0"/>
              </a:rPr>
              <a:t> </a:t>
            </a:r>
            <a:r>
              <a:rPr lang="en-US" altLang="zh-CN" sz="2799" b="1" dirty="0">
                <a:solidFill>
                  <a:srgbClr val="FFFFFF">
                    <a:alpha val="80784"/>
                  </a:srgbClr>
                </a:solidFill>
                <a:latin typeface="Adobe Caslon Pro" charset="0"/>
                <a:ea typeface="Adobe Caslon Pro" charset="0"/>
                <a:cs typeface="Adobe Caslon Pro" charset="0"/>
              </a:rPr>
              <a:t>Wang, Xuemeng Wu</a:t>
            </a:r>
            <a:endParaRPr lang="en-US" sz="2799" b="1" dirty="0">
              <a:solidFill>
                <a:srgbClr val="FFFFFF">
                  <a:alpha val="80784"/>
                </a:srgbClr>
              </a:solidFill>
              <a:latin typeface="Adobe Caslon Pro" charset="0"/>
              <a:ea typeface="Adobe Caslon Pro" charset="0"/>
              <a:cs typeface="Adobe Caslon Pro" charset="0"/>
            </a:endParaRPr>
          </a:p>
        </p:txBody>
      </p:sp>
      <p:pic>
        <p:nvPicPr>
          <p:cNvPr id="9" name="Picture 9"/>
          <p:cNvPicPr>
            <a:picLocks noChangeAspect="1"/>
          </p:cNvPicPr>
          <p:nvPr/>
        </p:nvPicPr>
        <p:blipFill>
          <a:blip r:embed="rId4"/>
          <a:srcRect/>
          <a:stretch>
            <a:fillRect/>
          </a:stretch>
        </p:blipFill>
        <p:spPr>
          <a:xfrm>
            <a:off x="16872683" y="8779834"/>
            <a:ext cx="1415317" cy="157679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grpSp>
        <p:nvGrpSpPr>
          <p:cNvPr id="9" name="Group 2"/>
          <p:cNvGrpSpPr/>
          <p:nvPr/>
        </p:nvGrpSpPr>
        <p:grpSpPr>
          <a:xfrm>
            <a:off x="0" y="2019300"/>
            <a:ext cx="15397670" cy="6719748"/>
            <a:chOff x="0" y="10612"/>
            <a:chExt cx="3888485" cy="1863061"/>
          </a:xfrm>
          <a:solidFill>
            <a:schemeClr val="bg1"/>
          </a:solidFill>
        </p:grpSpPr>
        <p:sp>
          <p:nvSpPr>
            <p:cNvPr id="10" name="Freeform 3"/>
            <p:cNvSpPr/>
            <p:nvPr/>
          </p:nvSpPr>
          <p:spPr>
            <a:xfrm>
              <a:off x="0" y="10612"/>
              <a:ext cx="3888485" cy="1863061"/>
            </a:xfrm>
            <a:custGeom>
              <a:avLst/>
              <a:gdLst/>
              <a:ahLst/>
              <a:cxnLst/>
              <a:rect l="l" t="t" r="r" b="b"/>
              <a:pathLst>
                <a:path w="3888485" h="1863061">
                  <a:moveTo>
                    <a:pt x="0" y="0"/>
                  </a:moveTo>
                  <a:lnTo>
                    <a:pt x="3888485" y="0"/>
                  </a:lnTo>
                  <a:lnTo>
                    <a:pt x="3888485" y="1863061"/>
                  </a:lnTo>
                  <a:lnTo>
                    <a:pt x="0" y="1863061"/>
                  </a:lnTo>
                  <a:close/>
                </a:path>
              </a:pathLst>
            </a:custGeom>
            <a:grpFill/>
          </p:spPr>
          <p:txBody>
            <a:bodyPr/>
            <a:lstStyle/>
            <a:p>
              <a:endParaRPr lang="en-US" dirty="0"/>
            </a:p>
          </p:txBody>
        </p:sp>
      </p:grpSp>
      <p:sp>
        <p:nvSpPr>
          <p:cNvPr id="4" name="TextBox 4"/>
          <p:cNvSpPr txBox="1"/>
          <p:nvPr/>
        </p:nvSpPr>
        <p:spPr>
          <a:xfrm rot="-5400000">
            <a:off x="14582062" y="3918378"/>
            <a:ext cx="6077200" cy="297844"/>
          </a:xfrm>
          <a:prstGeom prst="rect">
            <a:avLst/>
          </a:prstGeom>
        </p:spPr>
        <p:txBody>
          <a:bodyPr lIns="0" tIns="0" rIns="0" bIns="0" rtlCol="0" anchor="t">
            <a:spAutoFit/>
          </a:bodyPr>
          <a:lstStyle/>
          <a:p>
            <a:pPr algn="r">
              <a:lnSpc>
                <a:spcPts val="2417"/>
              </a:lnSpc>
            </a:pPr>
            <a:r>
              <a:rPr lang="en-US" sz="1726" b="0" i="0" spc="138">
                <a:solidFill>
                  <a:srgbClr val="B7A57A"/>
                </a:solidFill>
                <a:latin typeface="HK Grotesk Bold"/>
              </a:rPr>
              <a:t>ADOBE ANALYTICS CHALLENGE</a:t>
            </a:r>
          </a:p>
        </p:txBody>
      </p:sp>
      <p:sp>
        <p:nvSpPr>
          <p:cNvPr id="8" name="TextBox 7"/>
          <p:cNvSpPr txBox="1"/>
          <p:nvPr/>
        </p:nvSpPr>
        <p:spPr>
          <a:xfrm>
            <a:off x="609600" y="765076"/>
            <a:ext cx="9982200" cy="1015663"/>
          </a:xfrm>
          <a:prstGeom prst="rect">
            <a:avLst/>
          </a:prstGeom>
          <a:noFill/>
        </p:spPr>
        <p:txBody>
          <a:bodyPr wrap="square" rtlCol="0">
            <a:spAutoFit/>
          </a:bodyPr>
          <a:lstStyle/>
          <a:p>
            <a:r>
              <a:rPr lang="en-US" altLang="zh-CN" sz="6000" b="1" dirty="0">
                <a:solidFill>
                  <a:schemeClr val="bg1">
                    <a:lumMod val="95000"/>
                  </a:schemeClr>
                </a:solidFill>
                <a:latin typeface="Adobe Hebrew" charset="0"/>
                <a:ea typeface="Adobe Hebrew" charset="0"/>
                <a:cs typeface="Adobe Hebrew" charset="0"/>
              </a:rPr>
              <a:t>Recommendations</a:t>
            </a:r>
            <a:endParaRPr lang="en-US" sz="6000" b="1" dirty="0">
              <a:solidFill>
                <a:schemeClr val="bg1">
                  <a:lumMod val="95000"/>
                </a:schemeClr>
              </a:solidFill>
              <a:latin typeface="Adobe Hebrew" charset="0"/>
              <a:ea typeface="Adobe Hebrew" charset="0"/>
              <a:cs typeface="Adobe Hebrew" charset="0"/>
            </a:endParaRPr>
          </a:p>
        </p:txBody>
      </p:sp>
      <p:pic>
        <p:nvPicPr>
          <p:cNvPr id="15" name="Picture 3"/>
          <p:cNvPicPr>
            <a:picLocks noChangeAspect="1"/>
          </p:cNvPicPr>
          <p:nvPr/>
        </p:nvPicPr>
        <p:blipFill>
          <a:blip r:embed="rId3"/>
          <a:srcRect/>
          <a:stretch>
            <a:fillRect/>
          </a:stretch>
        </p:blipFill>
        <p:spPr>
          <a:xfrm>
            <a:off x="15916570" y="9098280"/>
            <a:ext cx="1073150" cy="1188720"/>
          </a:xfrm>
          <a:prstGeom prst="rect">
            <a:avLst/>
          </a:prstGeom>
        </p:spPr>
      </p:pic>
      <p:sp>
        <p:nvSpPr>
          <p:cNvPr id="13" name="TextBox 10"/>
          <p:cNvSpPr txBox="1"/>
          <p:nvPr/>
        </p:nvSpPr>
        <p:spPr>
          <a:xfrm rot="-5400000">
            <a:off x="14585085" y="5006179"/>
            <a:ext cx="6077200" cy="297844"/>
          </a:xfrm>
          <a:prstGeom prst="rect">
            <a:avLst/>
          </a:prstGeom>
        </p:spPr>
        <p:txBody>
          <a:bodyPr lIns="0" tIns="0" rIns="0" bIns="0" rtlCol="0" anchor="t">
            <a:spAutoFit/>
          </a:bodyPr>
          <a:lstStyle/>
          <a:p>
            <a:pPr algn="r">
              <a:lnSpc>
                <a:spcPts val="2417"/>
              </a:lnSpc>
            </a:pPr>
            <a:r>
              <a:rPr lang="en-US" sz="1726" b="0" i="0" spc="138" dirty="0">
                <a:solidFill>
                  <a:srgbClr val="B7A57A"/>
                </a:solidFill>
                <a:latin typeface="HK Grotesk Bold"/>
              </a:rPr>
              <a:t>ADOBE ANALYTICS CHALLENGE</a:t>
            </a:r>
          </a:p>
        </p:txBody>
      </p:sp>
      <p:grpSp>
        <p:nvGrpSpPr>
          <p:cNvPr id="14" name="Group 6"/>
          <p:cNvGrpSpPr/>
          <p:nvPr/>
        </p:nvGrpSpPr>
        <p:grpSpPr>
          <a:xfrm rot="5400000">
            <a:off x="11739888" y="5024113"/>
            <a:ext cx="10287002" cy="238778"/>
            <a:chOff x="0" y="0"/>
            <a:chExt cx="43690120" cy="571500"/>
          </a:xfrm>
        </p:grpSpPr>
        <p:sp>
          <p:nvSpPr>
            <p:cNvPr id="16" name="Freeform 7"/>
            <p:cNvSpPr/>
            <p:nvPr/>
          </p:nvSpPr>
          <p:spPr>
            <a:xfrm>
              <a:off x="0" y="255270"/>
              <a:ext cx="43690121" cy="69850"/>
            </a:xfrm>
            <a:custGeom>
              <a:avLst/>
              <a:gdLst/>
              <a:ahLst/>
              <a:cxnLst/>
              <a:rect l="l" t="t" r="r" b="b"/>
              <a:pathLst>
                <a:path w="43690121" h="69850">
                  <a:moveTo>
                    <a:pt x="43399289" y="0"/>
                  </a:moveTo>
                  <a:lnTo>
                    <a:pt x="0" y="0"/>
                  </a:lnTo>
                  <a:lnTo>
                    <a:pt x="0" y="69850"/>
                  </a:lnTo>
                  <a:lnTo>
                    <a:pt x="43690121" y="69850"/>
                  </a:lnTo>
                  <a:lnTo>
                    <a:pt x="43690121" y="0"/>
                  </a:lnTo>
                  <a:close/>
                </a:path>
              </a:pathLst>
            </a:custGeom>
            <a:solidFill>
              <a:srgbClr val="B7A57A"/>
            </a:solidFill>
          </p:spPr>
        </p:sp>
      </p:grpSp>
      <p:sp>
        <p:nvSpPr>
          <p:cNvPr id="11" name="TextBox 10"/>
          <p:cNvSpPr txBox="1"/>
          <p:nvPr/>
        </p:nvSpPr>
        <p:spPr>
          <a:xfrm>
            <a:off x="17907000" y="9852077"/>
            <a:ext cx="418704" cy="369332"/>
          </a:xfrm>
          <a:prstGeom prst="rect">
            <a:avLst/>
          </a:prstGeom>
          <a:noFill/>
        </p:spPr>
        <p:txBody>
          <a:bodyPr wrap="none" rtlCol="0">
            <a:spAutoFit/>
          </a:bodyPr>
          <a:lstStyle/>
          <a:p>
            <a:r>
              <a:rPr lang="en-US">
                <a:solidFill>
                  <a:schemeClr val="bg2"/>
                </a:solidFill>
              </a:rPr>
              <a:t>10</a:t>
            </a:r>
            <a:endParaRPr lang="en-US" dirty="0">
              <a:solidFill>
                <a:schemeClr val="bg2"/>
              </a:solidFill>
            </a:endParaRPr>
          </a:p>
        </p:txBody>
      </p:sp>
      <p:sp>
        <p:nvSpPr>
          <p:cNvPr id="2" name="Rectangle 1"/>
          <p:cNvSpPr/>
          <p:nvPr/>
        </p:nvSpPr>
        <p:spPr>
          <a:xfrm>
            <a:off x="228600" y="2476500"/>
            <a:ext cx="14249400" cy="5002908"/>
          </a:xfrm>
          <a:prstGeom prst="rect">
            <a:avLst/>
          </a:prstGeom>
        </p:spPr>
        <p:txBody>
          <a:bodyPr wrap="square">
            <a:spAutoFit/>
          </a:bodyPr>
          <a:lstStyle/>
          <a:p>
            <a:pPr marL="285750" indent="-285750">
              <a:lnSpc>
                <a:spcPct val="200000"/>
              </a:lnSpc>
              <a:buFont typeface=".HiraKakuInterface-W3" charset="-128"/>
              <a:buChar char="⚾"/>
            </a:pPr>
            <a:r>
              <a:rPr lang="en-US" sz="3200" dirty="0">
                <a:solidFill>
                  <a:srgbClr val="37236B"/>
                </a:solidFill>
                <a:latin typeface="Adobe Caslon Pro" charset="0"/>
                <a:ea typeface="Adobe Caslon Pro" charset="0"/>
                <a:cs typeface="Adobe Caslon Pro" charset="0"/>
              </a:rPr>
              <a:t>Collaborating more with third-party ticketing websites to advertise MLB games </a:t>
            </a:r>
          </a:p>
          <a:p>
            <a:pPr marL="285750" indent="-285750">
              <a:lnSpc>
                <a:spcPct val="200000"/>
              </a:lnSpc>
              <a:buFont typeface=".HiraKakuInterface-W3" charset="-128"/>
              <a:buChar char="⚾"/>
            </a:pPr>
            <a:r>
              <a:rPr lang="en-US" sz="3200" dirty="0">
                <a:solidFill>
                  <a:srgbClr val="37236B"/>
                </a:solidFill>
                <a:latin typeface="Adobe Caslon Pro" charset="0"/>
                <a:ea typeface="Adobe Caslon Pro" charset="0"/>
                <a:cs typeface="Adobe Caslon Pro" charset="0"/>
              </a:rPr>
              <a:t>Within MLB.com, </a:t>
            </a:r>
            <a:r>
              <a:rPr lang="en-US" sz="3600" dirty="0">
                <a:solidFill>
                  <a:srgbClr val="37236B"/>
                </a:solidFill>
                <a:latin typeface="Adobe Caslon Pro" charset="0"/>
                <a:ea typeface="Adobe Caslon Pro" charset="0"/>
                <a:cs typeface="Adobe Caslon Pro" charset="0"/>
              </a:rPr>
              <a:t>focusing</a:t>
            </a:r>
            <a:r>
              <a:rPr lang="en-US" sz="3200" dirty="0">
                <a:solidFill>
                  <a:srgbClr val="37236B"/>
                </a:solidFill>
                <a:latin typeface="Adobe Caslon Pro" charset="0"/>
                <a:ea typeface="Adobe Caslon Pro" charset="0"/>
                <a:cs typeface="Adobe Caslon Pro" charset="0"/>
              </a:rPr>
              <a:t> ticket sales on homepage, articles, and game wrapper. </a:t>
            </a:r>
          </a:p>
          <a:p>
            <a:pPr marL="285750" indent="-285750">
              <a:lnSpc>
                <a:spcPct val="200000"/>
              </a:lnSpc>
              <a:buFont typeface=".HiraKakuInterface-W3" charset="-128"/>
              <a:buChar char="⚾"/>
            </a:pPr>
            <a:endParaRPr lang="en-US" sz="3200" dirty="0">
              <a:solidFill>
                <a:srgbClr val="37236B"/>
              </a:solidFill>
              <a:latin typeface="Adobe Caslon Pro" charset="0"/>
              <a:ea typeface="Adobe Caslon Pro" charset="0"/>
              <a:cs typeface="Adobe Caslon Pro" charset="0"/>
            </a:endParaRPr>
          </a:p>
        </p:txBody>
      </p:sp>
    </p:spTree>
    <p:extLst>
      <p:ext uri="{BB962C8B-B14F-4D97-AF65-F5344CB8AC3E}">
        <p14:creationId xmlns:p14="http://schemas.microsoft.com/office/powerpoint/2010/main" val="1796814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grpSp>
        <p:nvGrpSpPr>
          <p:cNvPr id="9" name="Group 2"/>
          <p:cNvGrpSpPr/>
          <p:nvPr/>
        </p:nvGrpSpPr>
        <p:grpSpPr>
          <a:xfrm>
            <a:off x="0" y="2019300"/>
            <a:ext cx="15397670" cy="6719748"/>
            <a:chOff x="0" y="10612"/>
            <a:chExt cx="3888485" cy="1863061"/>
          </a:xfrm>
          <a:solidFill>
            <a:schemeClr val="bg1"/>
          </a:solidFill>
        </p:grpSpPr>
        <p:sp>
          <p:nvSpPr>
            <p:cNvPr id="10" name="Freeform 3"/>
            <p:cNvSpPr/>
            <p:nvPr/>
          </p:nvSpPr>
          <p:spPr>
            <a:xfrm>
              <a:off x="0" y="10612"/>
              <a:ext cx="3888485" cy="1863061"/>
            </a:xfrm>
            <a:custGeom>
              <a:avLst/>
              <a:gdLst/>
              <a:ahLst/>
              <a:cxnLst/>
              <a:rect l="l" t="t" r="r" b="b"/>
              <a:pathLst>
                <a:path w="3888485" h="1863061">
                  <a:moveTo>
                    <a:pt x="0" y="0"/>
                  </a:moveTo>
                  <a:lnTo>
                    <a:pt x="3888485" y="0"/>
                  </a:lnTo>
                  <a:lnTo>
                    <a:pt x="3888485" y="1863061"/>
                  </a:lnTo>
                  <a:lnTo>
                    <a:pt x="0" y="1863061"/>
                  </a:lnTo>
                  <a:close/>
                </a:path>
              </a:pathLst>
            </a:custGeom>
            <a:grpFill/>
          </p:spPr>
          <p:txBody>
            <a:bodyPr/>
            <a:lstStyle/>
            <a:p>
              <a:endParaRPr lang="en-US" dirty="0"/>
            </a:p>
          </p:txBody>
        </p:sp>
      </p:grpSp>
      <p:sp>
        <p:nvSpPr>
          <p:cNvPr id="4" name="TextBox 4"/>
          <p:cNvSpPr txBox="1"/>
          <p:nvPr/>
        </p:nvSpPr>
        <p:spPr>
          <a:xfrm rot="-5400000">
            <a:off x="14582062" y="3918378"/>
            <a:ext cx="6077200" cy="297844"/>
          </a:xfrm>
          <a:prstGeom prst="rect">
            <a:avLst/>
          </a:prstGeom>
        </p:spPr>
        <p:txBody>
          <a:bodyPr lIns="0" tIns="0" rIns="0" bIns="0" rtlCol="0" anchor="t">
            <a:spAutoFit/>
          </a:bodyPr>
          <a:lstStyle/>
          <a:p>
            <a:pPr algn="r">
              <a:lnSpc>
                <a:spcPts val="2417"/>
              </a:lnSpc>
            </a:pPr>
            <a:r>
              <a:rPr lang="en-US" sz="1726" b="0" i="0" spc="138">
                <a:solidFill>
                  <a:srgbClr val="B7A57A"/>
                </a:solidFill>
                <a:latin typeface="HK Grotesk Bold"/>
              </a:rPr>
              <a:t>ADOBE ANALYTICS CHALLENGE</a:t>
            </a:r>
          </a:p>
        </p:txBody>
      </p:sp>
      <p:sp>
        <p:nvSpPr>
          <p:cNvPr id="8" name="TextBox 7"/>
          <p:cNvSpPr txBox="1"/>
          <p:nvPr/>
        </p:nvSpPr>
        <p:spPr>
          <a:xfrm>
            <a:off x="609600" y="765076"/>
            <a:ext cx="9982200" cy="1015663"/>
          </a:xfrm>
          <a:prstGeom prst="rect">
            <a:avLst/>
          </a:prstGeom>
          <a:noFill/>
        </p:spPr>
        <p:txBody>
          <a:bodyPr wrap="square" rtlCol="0">
            <a:spAutoFit/>
          </a:bodyPr>
          <a:lstStyle/>
          <a:p>
            <a:r>
              <a:rPr lang="en-US" altLang="zh-CN" sz="6000" b="1" dirty="0">
                <a:solidFill>
                  <a:schemeClr val="bg1">
                    <a:lumMod val="95000"/>
                  </a:schemeClr>
                </a:solidFill>
                <a:latin typeface="Adobe Hebrew" charset="0"/>
                <a:ea typeface="Adobe Hebrew" charset="0"/>
                <a:cs typeface="Adobe Hebrew" charset="0"/>
              </a:rPr>
              <a:t>Recommendations</a:t>
            </a:r>
            <a:endParaRPr lang="en-US" sz="6000" b="1" dirty="0">
              <a:solidFill>
                <a:schemeClr val="bg1">
                  <a:lumMod val="95000"/>
                </a:schemeClr>
              </a:solidFill>
              <a:latin typeface="Adobe Hebrew" charset="0"/>
              <a:ea typeface="Adobe Hebrew" charset="0"/>
              <a:cs typeface="Adobe Hebrew" charset="0"/>
            </a:endParaRPr>
          </a:p>
        </p:txBody>
      </p:sp>
      <p:pic>
        <p:nvPicPr>
          <p:cNvPr id="15" name="Picture 3"/>
          <p:cNvPicPr>
            <a:picLocks noChangeAspect="1"/>
          </p:cNvPicPr>
          <p:nvPr/>
        </p:nvPicPr>
        <p:blipFill>
          <a:blip r:embed="rId3"/>
          <a:srcRect/>
          <a:stretch>
            <a:fillRect/>
          </a:stretch>
        </p:blipFill>
        <p:spPr>
          <a:xfrm>
            <a:off x="15916570" y="9098280"/>
            <a:ext cx="1073150" cy="1188720"/>
          </a:xfrm>
          <a:prstGeom prst="rect">
            <a:avLst/>
          </a:prstGeom>
        </p:spPr>
      </p:pic>
      <p:sp>
        <p:nvSpPr>
          <p:cNvPr id="13" name="TextBox 10"/>
          <p:cNvSpPr txBox="1"/>
          <p:nvPr/>
        </p:nvSpPr>
        <p:spPr>
          <a:xfrm rot="-5400000">
            <a:off x="14585085" y="5006179"/>
            <a:ext cx="6077200" cy="297844"/>
          </a:xfrm>
          <a:prstGeom prst="rect">
            <a:avLst/>
          </a:prstGeom>
        </p:spPr>
        <p:txBody>
          <a:bodyPr lIns="0" tIns="0" rIns="0" bIns="0" rtlCol="0" anchor="t">
            <a:spAutoFit/>
          </a:bodyPr>
          <a:lstStyle/>
          <a:p>
            <a:pPr algn="r">
              <a:lnSpc>
                <a:spcPts val="2417"/>
              </a:lnSpc>
            </a:pPr>
            <a:r>
              <a:rPr lang="en-US" sz="1726" b="0" i="0" spc="138" dirty="0">
                <a:solidFill>
                  <a:srgbClr val="B7A57A"/>
                </a:solidFill>
                <a:latin typeface="HK Grotesk Bold"/>
              </a:rPr>
              <a:t>ADOBE ANALYTICS CHALLENGE</a:t>
            </a:r>
          </a:p>
        </p:txBody>
      </p:sp>
      <p:grpSp>
        <p:nvGrpSpPr>
          <p:cNvPr id="14" name="Group 6"/>
          <p:cNvGrpSpPr/>
          <p:nvPr/>
        </p:nvGrpSpPr>
        <p:grpSpPr>
          <a:xfrm rot="5400000">
            <a:off x="11739888" y="5024113"/>
            <a:ext cx="10287002" cy="238778"/>
            <a:chOff x="0" y="0"/>
            <a:chExt cx="43690120" cy="571500"/>
          </a:xfrm>
        </p:grpSpPr>
        <p:sp>
          <p:nvSpPr>
            <p:cNvPr id="16" name="Freeform 7"/>
            <p:cNvSpPr/>
            <p:nvPr/>
          </p:nvSpPr>
          <p:spPr>
            <a:xfrm>
              <a:off x="0" y="255270"/>
              <a:ext cx="43690121" cy="69850"/>
            </a:xfrm>
            <a:custGeom>
              <a:avLst/>
              <a:gdLst/>
              <a:ahLst/>
              <a:cxnLst/>
              <a:rect l="l" t="t" r="r" b="b"/>
              <a:pathLst>
                <a:path w="43690121" h="69850">
                  <a:moveTo>
                    <a:pt x="43399289" y="0"/>
                  </a:moveTo>
                  <a:lnTo>
                    <a:pt x="0" y="0"/>
                  </a:lnTo>
                  <a:lnTo>
                    <a:pt x="0" y="69850"/>
                  </a:lnTo>
                  <a:lnTo>
                    <a:pt x="43690121" y="69850"/>
                  </a:lnTo>
                  <a:lnTo>
                    <a:pt x="43690121" y="0"/>
                  </a:lnTo>
                  <a:close/>
                </a:path>
              </a:pathLst>
            </a:custGeom>
            <a:solidFill>
              <a:srgbClr val="B7A57A"/>
            </a:solidFill>
          </p:spPr>
        </p:sp>
      </p:grpSp>
      <p:sp>
        <p:nvSpPr>
          <p:cNvPr id="11" name="TextBox 10"/>
          <p:cNvSpPr txBox="1"/>
          <p:nvPr/>
        </p:nvSpPr>
        <p:spPr>
          <a:xfrm>
            <a:off x="17907000" y="9852077"/>
            <a:ext cx="418704" cy="369332"/>
          </a:xfrm>
          <a:prstGeom prst="rect">
            <a:avLst/>
          </a:prstGeom>
          <a:noFill/>
        </p:spPr>
        <p:txBody>
          <a:bodyPr wrap="none" rtlCol="0">
            <a:spAutoFit/>
          </a:bodyPr>
          <a:lstStyle/>
          <a:p>
            <a:r>
              <a:rPr lang="en-US">
                <a:solidFill>
                  <a:schemeClr val="bg2"/>
                </a:solidFill>
              </a:rPr>
              <a:t>10</a:t>
            </a:r>
            <a:endParaRPr lang="en-US" dirty="0">
              <a:solidFill>
                <a:schemeClr val="bg2"/>
              </a:solidFill>
            </a:endParaRPr>
          </a:p>
        </p:txBody>
      </p:sp>
      <p:sp>
        <p:nvSpPr>
          <p:cNvPr id="2" name="Rectangle 1"/>
          <p:cNvSpPr/>
          <p:nvPr/>
        </p:nvSpPr>
        <p:spPr>
          <a:xfrm>
            <a:off x="228600" y="2476500"/>
            <a:ext cx="14249400" cy="7834452"/>
          </a:xfrm>
          <a:prstGeom prst="rect">
            <a:avLst/>
          </a:prstGeom>
        </p:spPr>
        <p:txBody>
          <a:bodyPr wrap="square">
            <a:spAutoFit/>
          </a:bodyPr>
          <a:lstStyle/>
          <a:p>
            <a:pPr marL="285750" indent="-285750">
              <a:lnSpc>
                <a:spcPct val="200000"/>
              </a:lnSpc>
              <a:buFont typeface=".HiraKakuInterface-W3" charset="-128"/>
              <a:buChar char="⚾"/>
            </a:pPr>
            <a:r>
              <a:rPr lang="en-US" sz="3200" dirty="0">
                <a:solidFill>
                  <a:srgbClr val="37236B"/>
                </a:solidFill>
                <a:latin typeface="Adobe Caslon Pro" charset="0"/>
                <a:ea typeface="Adobe Caslon Pro" charset="0"/>
                <a:cs typeface="Adobe Caslon Pro" charset="0"/>
              </a:rPr>
              <a:t>Improve subscription service for Android users by:</a:t>
            </a:r>
          </a:p>
          <a:p>
            <a:pPr marL="742950" lvl="1" indent="-285750">
              <a:lnSpc>
                <a:spcPct val="200000"/>
              </a:lnSpc>
              <a:buFont typeface=".HiraKakuInterface-W3" charset="-128"/>
              <a:buChar char="⚾"/>
            </a:pPr>
            <a:r>
              <a:rPr lang="en-US" sz="3200" dirty="0">
                <a:solidFill>
                  <a:srgbClr val="37236B"/>
                </a:solidFill>
                <a:latin typeface="Adobe Caslon Pro" charset="0"/>
                <a:ea typeface="Adobe Caslon Pro" charset="0"/>
                <a:cs typeface="Adobe Caslon Pro" charset="0"/>
              </a:rPr>
              <a:t>Redesigning the “Subscribe button” to make it visible at all times or, at least, easily accessible from the header or footer.</a:t>
            </a:r>
          </a:p>
          <a:p>
            <a:pPr marL="742950" lvl="1" indent="-285750">
              <a:lnSpc>
                <a:spcPct val="200000"/>
              </a:lnSpc>
              <a:buFont typeface=".HiraKakuInterface-W3" charset="-128"/>
              <a:buChar char="⚾"/>
            </a:pPr>
            <a:r>
              <a:rPr lang="en-US" sz="3200" dirty="0">
                <a:solidFill>
                  <a:srgbClr val="37236B"/>
                </a:solidFill>
                <a:latin typeface="Adobe Caslon Pro" charset="0"/>
                <a:ea typeface="Adobe Caslon Pro" charset="0"/>
                <a:cs typeface="Adobe Caslon Pro" charset="0"/>
              </a:rPr>
              <a:t>Offering 30 days free trial. </a:t>
            </a:r>
          </a:p>
          <a:p>
            <a:pPr marL="742950" lvl="1" indent="-285750">
              <a:lnSpc>
                <a:spcPct val="200000"/>
              </a:lnSpc>
              <a:buFont typeface=".HiraKakuInterface-W3" charset="-128"/>
              <a:buChar char="⚾"/>
            </a:pPr>
            <a:r>
              <a:rPr lang="en-US" sz="3200" dirty="0">
                <a:solidFill>
                  <a:srgbClr val="37236B"/>
                </a:solidFill>
                <a:latin typeface="Adobe Caslon Pro" charset="0"/>
                <a:ea typeface="Adobe Caslon Pro" charset="0"/>
                <a:cs typeface="Adobe Caslon Pro" charset="0"/>
              </a:rPr>
              <a:t>Offering a premium discount for users who spent a specific amount time on At Bat. </a:t>
            </a:r>
          </a:p>
          <a:p>
            <a:pPr marL="285750" indent="-285750">
              <a:lnSpc>
                <a:spcPct val="200000"/>
              </a:lnSpc>
              <a:buFont typeface=".HiraKakuInterface-W3" charset="-128"/>
              <a:buChar char="⚾"/>
            </a:pPr>
            <a:endParaRPr lang="en-US" sz="3200" dirty="0">
              <a:solidFill>
                <a:srgbClr val="37236B"/>
              </a:solidFill>
              <a:latin typeface="Adobe Caslon Pro" charset="0"/>
              <a:ea typeface="Adobe Caslon Pro" charset="0"/>
              <a:cs typeface="Adobe Caslon Pro" charset="0"/>
            </a:endParaRPr>
          </a:p>
          <a:p>
            <a:pPr marL="285750" indent="-285750">
              <a:lnSpc>
                <a:spcPct val="200000"/>
              </a:lnSpc>
              <a:buFont typeface=".HiraKakuInterface-W3" charset="-128"/>
              <a:buChar char="⚾"/>
            </a:pPr>
            <a:endParaRPr lang="en-US" sz="3200" dirty="0">
              <a:solidFill>
                <a:srgbClr val="37236B"/>
              </a:solidFill>
              <a:latin typeface="Adobe Caslon Pro" charset="0"/>
              <a:ea typeface="Adobe Caslon Pro" charset="0"/>
              <a:cs typeface="Adobe Caslon Pro" charset="0"/>
            </a:endParaRPr>
          </a:p>
        </p:txBody>
      </p:sp>
    </p:spTree>
    <p:extLst>
      <p:ext uri="{BB962C8B-B14F-4D97-AF65-F5344CB8AC3E}">
        <p14:creationId xmlns:p14="http://schemas.microsoft.com/office/powerpoint/2010/main" val="2994833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a:stretch>
            <a:fillRect/>
          </a:stretch>
        </p:blipFill>
        <p:spPr>
          <a:xfrm>
            <a:off x="0" y="2650656"/>
            <a:ext cx="18288000" cy="4023360"/>
          </a:xfrm>
          <a:prstGeom prst="rect">
            <a:avLst/>
          </a:prstGeom>
        </p:spPr>
      </p:pic>
      <p:sp>
        <p:nvSpPr>
          <p:cNvPr id="4" name="TextBox 3"/>
          <p:cNvSpPr txBox="1"/>
          <p:nvPr/>
        </p:nvSpPr>
        <p:spPr>
          <a:xfrm>
            <a:off x="8055743" y="3238500"/>
            <a:ext cx="8534400" cy="1862048"/>
          </a:xfrm>
          <a:prstGeom prst="rect">
            <a:avLst/>
          </a:prstGeom>
          <a:noFill/>
        </p:spPr>
        <p:txBody>
          <a:bodyPr wrap="square" rtlCol="0">
            <a:spAutoFit/>
          </a:bodyPr>
          <a:lstStyle/>
          <a:p>
            <a:r>
              <a:rPr lang="en-US" sz="11500" b="1" dirty="0">
                <a:solidFill>
                  <a:schemeClr val="bg2"/>
                </a:solidFill>
                <a:latin typeface="Adobe Hebrew" charset="0"/>
                <a:ea typeface="Adobe Hebrew" charset="0"/>
                <a:cs typeface="Adobe Hebrew" charset="0"/>
              </a:rPr>
              <a:t>Thank You!</a:t>
            </a:r>
          </a:p>
        </p:txBody>
      </p:sp>
      <p:pic>
        <p:nvPicPr>
          <p:cNvPr id="8" name="Picture 3"/>
          <p:cNvPicPr>
            <a:picLocks noChangeAspect="1"/>
          </p:cNvPicPr>
          <p:nvPr/>
        </p:nvPicPr>
        <p:blipFill>
          <a:blip r:embed="rId5"/>
          <a:srcRect/>
          <a:stretch>
            <a:fillRect/>
          </a:stretch>
        </p:blipFill>
        <p:spPr>
          <a:xfrm>
            <a:off x="6531743" y="3238500"/>
            <a:ext cx="1524000" cy="1688123"/>
          </a:xfrm>
          <a:prstGeom prst="rect">
            <a:avLst/>
          </a:prstGeom>
        </p:spPr>
      </p:pic>
    </p:spTree>
    <p:extLst>
      <p:ext uri="{BB962C8B-B14F-4D97-AF65-F5344CB8AC3E}">
        <p14:creationId xmlns:p14="http://schemas.microsoft.com/office/powerpoint/2010/main" val="427883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380000"/>
            <a:ext cx="9196939" cy="8945100"/>
            <a:chOff x="0" y="0"/>
            <a:chExt cx="1783377" cy="1734543"/>
          </a:xfrm>
        </p:grpSpPr>
        <p:sp>
          <p:nvSpPr>
            <p:cNvPr id="3" name="Freeform 3"/>
            <p:cNvSpPr/>
            <p:nvPr/>
          </p:nvSpPr>
          <p:spPr>
            <a:xfrm>
              <a:off x="0" y="0"/>
              <a:ext cx="1783377" cy="1734543"/>
            </a:xfrm>
            <a:custGeom>
              <a:avLst/>
              <a:gdLst/>
              <a:ahLst/>
              <a:cxnLst/>
              <a:rect l="l" t="t" r="r" b="b"/>
              <a:pathLst>
                <a:path w="1783377" h="1734543">
                  <a:moveTo>
                    <a:pt x="0" y="0"/>
                  </a:moveTo>
                  <a:lnTo>
                    <a:pt x="1783377" y="0"/>
                  </a:lnTo>
                  <a:lnTo>
                    <a:pt x="1783377" y="1734543"/>
                  </a:lnTo>
                  <a:lnTo>
                    <a:pt x="0" y="1734543"/>
                  </a:lnTo>
                  <a:close/>
                </a:path>
              </a:pathLst>
            </a:custGeom>
            <a:solidFill>
              <a:srgbClr val="4B2E83"/>
            </a:solidFill>
          </p:spPr>
        </p:sp>
      </p:grpSp>
      <p:sp>
        <p:nvSpPr>
          <p:cNvPr id="10" name="TextBox 10"/>
          <p:cNvSpPr txBox="1"/>
          <p:nvPr/>
        </p:nvSpPr>
        <p:spPr>
          <a:xfrm rot="-5400000">
            <a:off x="14585085" y="5006179"/>
            <a:ext cx="6077200" cy="297844"/>
          </a:xfrm>
          <a:prstGeom prst="rect">
            <a:avLst/>
          </a:prstGeom>
        </p:spPr>
        <p:txBody>
          <a:bodyPr lIns="0" tIns="0" rIns="0" bIns="0" rtlCol="0" anchor="t">
            <a:spAutoFit/>
          </a:bodyPr>
          <a:lstStyle/>
          <a:p>
            <a:pPr algn="r">
              <a:lnSpc>
                <a:spcPts val="2417"/>
              </a:lnSpc>
            </a:pPr>
            <a:r>
              <a:rPr lang="en-US" sz="1726" b="0" i="0" spc="138" dirty="0">
                <a:solidFill>
                  <a:srgbClr val="B7A57A"/>
                </a:solidFill>
                <a:latin typeface="HK Grotesk Bold"/>
              </a:rPr>
              <a:t>ADOBE ANALYTICS CHALLENGE</a:t>
            </a:r>
          </a:p>
        </p:txBody>
      </p:sp>
      <p:pic>
        <p:nvPicPr>
          <p:cNvPr id="11" name="Picture 11"/>
          <p:cNvPicPr>
            <a:picLocks noChangeAspect="1"/>
          </p:cNvPicPr>
          <p:nvPr/>
        </p:nvPicPr>
        <p:blipFill>
          <a:blip r:embed="rId3"/>
          <a:srcRect/>
          <a:stretch>
            <a:fillRect/>
          </a:stretch>
        </p:blipFill>
        <p:spPr>
          <a:xfrm>
            <a:off x="15798151" y="9032689"/>
            <a:ext cx="1066983" cy="1188720"/>
          </a:xfrm>
          <a:prstGeom prst="rect">
            <a:avLst/>
          </a:prstGeom>
        </p:spPr>
      </p:pic>
      <p:sp>
        <p:nvSpPr>
          <p:cNvPr id="12" name="TextBox 11"/>
          <p:cNvSpPr txBox="1"/>
          <p:nvPr/>
        </p:nvSpPr>
        <p:spPr>
          <a:xfrm>
            <a:off x="981448" y="2058724"/>
            <a:ext cx="5088252" cy="830997"/>
          </a:xfrm>
          <a:prstGeom prst="rect">
            <a:avLst/>
          </a:prstGeom>
          <a:noFill/>
        </p:spPr>
        <p:txBody>
          <a:bodyPr wrap="none" rtlCol="0">
            <a:spAutoFit/>
          </a:bodyPr>
          <a:lstStyle/>
          <a:p>
            <a:r>
              <a:rPr lang="en-US" altLang="zh-CN" sz="4800" b="1" dirty="0">
                <a:solidFill>
                  <a:schemeClr val="bg1">
                    <a:lumMod val="95000"/>
                  </a:schemeClr>
                </a:solidFill>
                <a:latin typeface="Adobe Hebrew" charset="0"/>
                <a:ea typeface="Adobe Hebrew" charset="0"/>
                <a:cs typeface="Adobe Hebrew" charset="0"/>
              </a:rPr>
              <a:t>Table</a:t>
            </a:r>
            <a:r>
              <a:rPr lang="zh-CN" altLang="en-US" sz="4800" b="1" dirty="0">
                <a:solidFill>
                  <a:schemeClr val="bg1">
                    <a:lumMod val="95000"/>
                  </a:schemeClr>
                </a:solidFill>
                <a:latin typeface="Adobe Hebrew" charset="0"/>
                <a:ea typeface="Adobe Hebrew" charset="0"/>
                <a:cs typeface="Adobe Hebrew" charset="0"/>
              </a:rPr>
              <a:t> </a:t>
            </a:r>
            <a:r>
              <a:rPr lang="en-US" altLang="zh-CN" sz="4800" b="1" dirty="0">
                <a:solidFill>
                  <a:schemeClr val="bg1">
                    <a:lumMod val="95000"/>
                  </a:schemeClr>
                </a:solidFill>
                <a:latin typeface="Adobe Hebrew" charset="0"/>
                <a:ea typeface="Adobe Hebrew" charset="0"/>
                <a:cs typeface="Adobe Hebrew" charset="0"/>
              </a:rPr>
              <a:t>of</a:t>
            </a:r>
            <a:r>
              <a:rPr lang="zh-CN" altLang="en-US" sz="4800" b="1" dirty="0">
                <a:solidFill>
                  <a:schemeClr val="bg1">
                    <a:lumMod val="95000"/>
                  </a:schemeClr>
                </a:solidFill>
                <a:latin typeface="Adobe Hebrew" charset="0"/>
                <a:ea typeface="Adobe Hebrew" charset="0"/>
                <a:cs typeface="Adobe Hebrew" charset="0"/>
              </a:rPr>
              <a:t> </a:t>
            </a:r>
            <a:r>
              <a:rPr lang="en-US" altLang="zh-CN" sz="4800" b="1" dirty="0">
                <a:solidFill>
                  <a:schemeClr val="bg1">
                    <a:lumMod val="95000"/>
                  </a:schemeClr>
                </a:solidFill>
                <a:latin typeface="Adobe Hebrew" charset="0"/>
                <a:ea typeface="Adobe Hebrew" charset="0"/>
                <a:cs typeface="Adobe Hebrew" charset="0"/>
              </a:rPr>
              <a:t>Contents</a:t>
            </a:r>
            <a:r>
              <a:rPr lang="zh-CN" altLang="en-US" sz="4800" b="1" dirty="0">
                <a:solidFill>
                  <a:schemeClr val="bg1">
                    <a:lumMod val="95000"/>
                  </a:schemeClr>
                </a:solidFill>
                <a:latin typeface="Adobe Hebrew" charset="0"/>
                <a:ea typeface="Adobe Hebrew" charset="0"/>
                <a:cs typeface="Adobe Hebrew" charset="0"/>
              </a:rPr>
              <a:t>  </a:t>
            </a:r>
            <a:endParaRPr lang="en-US" sz="4800" b="1" dirty="0">
              <a:solidFill>
                <a:schemeClr val="bg1">
                  <a:lumMod val="95000"/>
                </a:schemeClr>
              </a:solidFill>
              <a:latin typeface="Adobe Hebrew" charset="0"/>
              <a:ea typeface="Adobe Hebrew" charset="0"/>
              <a:cs typeface="Adobe Hebrew" charset="0"/>
            </a:endParaRPr>
          </a:p>
        </p:txBody>
      </p:sp>
      <p:sp>
        <p:nvSpPr>
          <p:cNvPr id="13" name="TextBox 12"/>
          <p:cNvSpPr txBox="1"/>
          <p:nvPr/>
        </p:nvSpPr>
        <p:spPr>
          <a:xfrm>
            <a:off x="1017307" y="3209478"/>
            <a:ext cx="6477000" cy="6001643"/>
          </a:xfrm>
          <a:prstGeom prst="rect">
            <a:avLst/>
          </a:prstGeom>
          <a:noFill/>
        </p:spPr>
        <p:txBody>
          <a:bodyPr wrap="square" rtlCol="0">
            <a:spAutoFit/>
          </a:bodyPr>
          <a:lstStyle/>
          <a:p>
            <a:pPr marL="571500" indent="-571500">
              <a:lnSpc>
                <a:spcPct val="200000"/>
              </a:lnSpc>
              <a:buSzPct val="80000"/>
              <a:buFont typeface="AppleColorEmoji" charset="0"/>
              <a:buChar char="⚾"/>
            </a:pPr>
            <a:r>
              <a:rPr lang="en-US" altLang="zh-CN" sz="3200" dirty="0">
                <a:solidFill>
                  <a:schemeClr val="bg1">
                    <a:lumMod val="95000"/>
                  </a:schemeClr>
                </a:solidFill>
                <a:latin typeface="Adobe Caslon Pro" charset="0"/>
                <a:ea typeface="Adobe Caslon Pro" charset="0"/>
                <a:cs typeface="Adobe Caslon Pro" charset="0"/>
              </a:rPr>
              <a:t>Team Husky </a:t>
            </a:r>
          </a:p>
          <a:p>
            <a:pPr marL="571500" indent="-571500">
              <a:lnSpc>
                <a:spcPct val="200000"/>
              </a:lnSpc>
              <a:buSzPct val="80000"/>
              <a:buFont typeface="AppleColorEmoji" charset="0"/>
              <a:buChar char="⚾"/>
            </a:pPr>
            <a:r>
              <a:rPr lang="en-US" sz="3200" dirty="0">
                <a:solidFill>
                  <a:schemeClr val="bg1">
                    <a:lumMod val="95000"/>
                  </a:schemeClr>
                </a:solidFill>
                <a:latin typeface="Adobe Caslon Pro" charset="0"/>
                <a:ea typeface="Adobe Caslon Pro" charset="0"/>
                <a:cs typeface="Adobe Caslon Pro" charset="0"/>
              </a:rPr>
              <a:t>Understand the objectives </a:t>
            </a:r>
          </a:p>
          <a:p>
            <a:pPr marL="571500" indent="-571500">
              <a:lnSpc>
                <a:spcPct val="200000"/>
              </a:lnSpc>
              <a:buSzPct val="80000"/>
              <a:buFont typeface="AppleColorEmoji" charset="0"/>
              <a:buChar char="⚾"/>
            </a:pPr>
            <a:r>
              <a:rPr lang="en-US" sz="3200" dirty="0">
                <a:solidFill>
                  <a:schemeClr val="bg1">
                    <a:lumMod val="95000"/>
                  </a:schemeClr>
                </a:solidFill>
                <a:latin typeface="Adobe Caslon Pro" charset="0"/>
                <a:ea typeface="Adobe Caslon Pro" charset="0"/>
                <a:cs typeface="Adobe Caslon Pro" charset="0"/>
              </a:rPr>
              <a:t>Conclusion</a:t>
            </a:r>
            <a:r>
              <a:rPr lang="en-US" altLang="zh-CN" sz="3200" dirty="0">
                <a:solidFill>
                  <a:schemeClr val="bg1">
                    <a:lumMod val="95000"/>
                  </a:schemeClr>
                </a:solidFill>
                <a:latin typeface="Adobe Caslon Pro" charset="0"/>
                <a:ea typeface="Adobe Caslon Pro" charset="0"/>
                <a:cs typeface="Adobe Caslon Pro" charset="0"/>
              </a:rPr>
              <a:t>s</a:t>
            </a:r>
            <a:r>
              <a:rPr lang="en-US" sz="3200" dirty="0">
                <a:solidFill>
                  <a:schemeClr val="bg1">
                    <a:lumMod val="95000"/>
                  </a:schemeClr>
                </a:solidFill>
                <a:latin typeface="Adobe Caslon Pro" charset="0"/>
                <a:ea typeface="Adobe Caslon Pro" charset="0"/>
                <a:cs typeface="Adobe Caslon Pro" charset="0"/>
              </a:rPr>
              <a:t> </a:t>
            </a:r>
          </a:p>
          <a:p>
            <a:pPr marL="571500" indent="-571500">
              <a:lnSpc>
                <a:spcPct val="200000"/>
              </a:lnSpc>
              <a:buSzPct val="80000"/>
              <a:buFont typeface="AppleColorEmoji" charset="0"/>
              <a:buChar char="⚾"/>
            </a:pPr>
            <a:r>
              <a:rPr lang="en-US" sz="3200" dirty="0">
                <a:solidFill>
                  <a:schemeClr val="bg1">
                    <a:lumMod val="95000"/>
                  </a:schemeClr>
                </a:solidFill>
                <a:latin typeface="Adobe Caslon Pro" charset="0"/>
                <a:ea typeface="Adobe Caslon Pro" charset="0"/>
                <a:cs typeface="Adobe Caslon Pro" charset="0"/>
              </a:rPr>
              <a:t>Analysis </a:t>
            </a:r>
            <a:r>
              <a:rPr lang="en-US" altLang="zh-CN" sz="3200" dirty="0">
                <a:solidFill>
                  <a:schemeClr val="bg1">
                    <a:lumMod val="95000"/>
                  </a:schemeClr>
                </a:solidFill>
                <a:latin typeface="Adobe Caslon Pro" charset="0"/>
                <a:ea typeface="Adobe Caslon Pro" charset="0"/>
                <a:cs typeface="Adobe Caslon Pro" charset="0"/>
              </a:rPr>
              <a:t>Process</a:t>
            </a:r>
          </a:p>
          <a:p>
            <a:pPr marL="1028700" lvl="1" indent="-571500">
              <a:buSzPct val="70000"/>
              <a:buFont typeface="AppleColorEmoji" charset="0"/>
              <a:buChar char="⚾"/>
            </a:pPr>
            <a:r>
              <a:rPr lang="en-US" altLang="zh-CN" sz="3200" dirty="0">
                <a:solidFill>
                  <a:schemeClr val="bg1">
                    <a:lumMod val="95000"/>
                  </a:schemeClr>
                </a:solidFill>
                <a:latin typeface="Adobe Caslon Pro" charset="0"/>
                <a:ea typeface="Adobe Caslon Pro" charset="0"/>
                <a:cs typeface="Adobe Caslon Pro" charset="0"/>
              </a:rPr>
              <a:t>MLB</a:t>
            </a:r>
            <a:r>
              <a:rPr lang="zh-CN" altLang="en-US" sz="3200" dirty="0">
                <a:solidFill>
                  <a:schemeClr val="bg1">
                    <a:lumMod val="95000"/>
                  </a:schemeClr>
                </a:solidFill>
                <a:latin typeface="Adobe Caslon Pro" charset="0"/>
                <a:ea typeface="Adobe Caslon Pro" charset="0"/>
                <a:cs typeface="Adobe Caslon Pro" charset="0"/>
              </a:rPr>
              <a:t> </a:t>
            </a:r>
            <a:r>
              <a:rPr lang="en-US" altLang="zh-CN" sz="3200" dirty="0">
                <a:solidFill>
                  <a:schemeClr val="bg1">
                    <a:lumMod val="95000"/>
                  </a:schemeClr>
                </a:solidFill>
                <a:latin typeface="Adobe Caslon Pro" charset="0"/>
                <a:ea typeface="Adobe Caslon Pro" charset="0"/>
                <a:cs typeface="Adobe Caslon Pro" charset="0"/>
              </a:rPr>
              <a:t>Website</a:t>
            </a:r>
          </a:p>
          <a:p>
            <a:pPr marL="1028700" lvl="1" indent="-571500">
              <a:buSzPct val="70000"/>
              <a:buFont typeface="AppleColorEmoji" charset="0"/>
              <a:buChar char="⚾"/>
            </a:pPr>
            <a:r>
              <a:rPr lang="en-US" altLang="zh-CN" sz="3200" dirty="0">
                <a:solidFill>
                  <a:schemeClr val="bg1">
                    <a:lumMod val="95000"/>
                  </a:schemeClr>
                </a:solidFill>
                <a:latin typeface="Adobe Caslon Pro" charset="0"/>
                <a:ea typeface="Adobe Caslon Pro" charset="0"/>
                <a:cs typeface="Adobe Caslon Pro" charset="0"/>
              </a:rPr>
              <a:t>At Bat Apps  (iOS &amp; Android)</a:t>
            </a:r>
          </a:p>
          <a:p>
            <a:pPr marL="571500" indent="-571500">
              <a:lnSpc>
                <a:spcPct val="200000"/>
              </a:lnSpc>
              <a:buSzPct val="70000"/>
              <a:buFont typeface="AppleColorEmoji" charset="0"/>
              <a:buChar char="⚾"/>
            </a:pPr>
            <a:r>
              <a:rPr lang="en-US" altLang="zh-CN" sz="3200" dirty="0">
                <a:solidFill>
                  <a:schemeClr val="bg1">
                    <a:lumMod val="95000"/>
                  </a:schemeClr>
                </a:solidFill>
                <a:latin typeface="Adobe Caslon Pro" charset="0"/>
                <a:ea typeface="Adobe Caslon Pro" charset="0"/>
                <a:cs typeface="Adobe Caslon Pro" charset="0"/>
              </a:rPr>
              <a:t>Recommendations</a:t>
            </a:r>
          </a:p>
        </p:txBody>
      </p:sp>
      <p:grpSp>
        <p:nvGrpSpPr>
          <p:cNvPr id="14" name="Group 4"/>
          <p:cNvGrpSpPr/>
          <p:nvPr/>
        </p:nvGrpSpPr>
        <p:grpSpPr>
          <a:xfrm rot="10800000" flipV="1">
            <a:off x="1017307" y="2580265"/>
            <a:ext cx="7593293" cy="618911"/>
            <a:chOff x="0" y="0"/>
            <a:chExt cx="39744842" cy="571500"/>
          </a:xfrm>
        </p:grpSpPr>
        <p:sp>
          <p:nvSpPr>
            <p:cNvPr id="15" name="Freeform 5"/>
            <p:cNvSpPr/>
            <p:nvPr/>
          </p:nvSpPr>
          <p:spPr>
            <a:xfrm>
              <a:off x="0" y="255270"/>
              <a:ext cx="39744842" cy="69850"/>
            </a:xfrm>
            <a:custGeom>
              <a:avLst/>
              <a:gdLst/>
              <a:ahLst/>
              <a:cxnLst/>
              <a:rect l="l" t="t" r="r" b="b"/>
              <a:pathLst>
                <a:path w="39744842" h="69850">
                  <a:moveTo>
                    <a:pt x="39454013" y="0"/>
                  </a:moveTo>
                  <a:lnTo>
                    <a:pt x="0" y="0"/>
                  </a:lnTo>
                  <a:lnTo>
                    <a:pt x="0" y="69850"/>
                  </a:lnTo>
                  <a:lnTo>
                    <a:pt x="39744842" y="69850"/>
                  </a:lnTo>
                  <a:lnTo>
                    <a:pt x="39744842" y="0"/>
                  </a:lnTo>
                  <a:close/>
                </a:path>
              </a:pathLst>
            </a:custGeom>
            <a:solidFill>
              <a:srgbClr val="B7A57A"/>
            </a:solidFill>
          </p:spPr>
        </p:sp>
      </p:gr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09313" y="419100"/>
            <a:ext cx="6350000" cy="6350000"/>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31934" y="6210300"/>
            <a:ext cx="7022250" cy="2615788"/>
          </a:xfrm>
          <a:prstGeom prst="rect">
            <a:avLst/>
          </a:prstGeom>
        </p:spPr>
      </p:pic>
      <p:grpSp>
        <p:nvGrpSpPr>
          <p:cNvPr id="18" name="Group 6"/>
          <p:cNvGrpSpPr/>
          <p:nvPr/>
        </p:nvGrpSpPr>
        <p:grpSpPr>
          <a:xfrm rot="5400000">
            <a:off x="11739888" y="5024113"/>
            <a:ext cx="10287002" cy="238778"/>
            <a:chOff x="0" y="0"/>
            <a:chExt cx="43690120" cy="571500"/>
          </a:xfrm>
        </p:grpSpPr>
        <p:sp>
          <p:nvSpPr>
            <p:cNvPr id="19" name="Freeform 7"/>
            <p:cNvSpPr/>
            <p:nvPr/>
          </p:nvSpPr>
          <p:spPr>
            <a:xfrm>
              <a:off x="0" y="255270"/>
              <a:ext cx="43690121" cy="69850"/>
            </a:xfrm>
            <a:custGeom>
              <a:avLst/>
              <a:gdLst/>
              <a:ahLst/>
              <a:cxnLst/>
              <a:rect l="l" t="t" r="r" b="b"/>
              <a:pathLst>
                <a:path w="43690121" h="69850">
                  <a:moveTo>
                    <a:pt x="43399289" y="0"/>
                  </a:moveTo>
                  <a:lnTo>
                    <a:pt x="0" y="0"/>
                  </a:lnTo>
                  <a:lnTo>
                    <a:pt x="0" y="69850"/>
                  </a:lnTo>
                  <a:lnTo>
                    <a:pt x="43690121" y="69850"/>
                  </a:lnTo>
                  <a:lnTo>
                    <a:pt x="43690121" y="0"/>
                  </a:lnTo>
                  <a:close/>
                </a:path>
              </a:pathLst>
            </a:custGeom>
            <a:solidFill>
              <a:srgbClr val="B7A57A"/>
            </a:solidFill>
          </p:spPr>
        </p:sp>
      </p:grpSp>
      <p:grpSp>
        <p:nvGrpSpPr>
          <p:cNvPr id="20" name="Group 2"/>
          <p:cNvGrpSpPr/>
          <p:nvPr/>
        </p:nvGrpSpPr>
        <p:grpSpPr>
          <a:xfrm>
            <a:off x="17002778" y="7661402"/>
            <a:ext cx="1285222" cy="2625598"/>
            <a:chOff x="0" y="0"/>
            <a:chExt cx="263683" cy="538681"/>
          </a:xfrm>
        </p:grpSpPr>
        <p:sp>
          <p:nvSpPr>
            <p:cNvPr id="21" name="Freeform 3"/>
            <p:cNvSpPr/>
            <p:nvPr/>
          </p:nvSpPr>
          <p:spPr>
            <a:xfrm>
              <a:off x="0" y="0"/>
              <a:ext cx="263682" cy="538680"/>
            </a:xfrm>
            <a:custGeom>
              <a:avLst/>
              <a:gdLst/>
              <a:ahLst/>
              <a:cxnLst/>
              <a:rect l="l" t="t" r="r" b="b"/>
              <a:pathLst>
                <a:path w="263682" h="538680">
                  <a:moveTo>
                    <a:pt x="0" y="0"/>
                  </a:moveTo>
                  <a:lnTo>
                    <a:pt x="263682" y="0"/>
                  </a:lnTo>
                  <a:lnTo>
                    <a:pt x="263682" y="538680"/>
                  </a:lnTo>
                  <a:lnTo>
                    <a:pt x="0" y="538680"/>
                  </a:lnTo>
                  <a:close/>
                </a:path>
              </a:pathLst>
            </a:custGeom>
            <a:solidFill>
              <a:srgbClr val="4B2E83"/>
            </a:solidFill>
          </p:spPr>
        </p:sp>
      </p:grpSp>
      <p:sp>
        <p:nvSpPr>
          <p:cNvPr id="4" name="TextBox 3"/>
          <p:cNvSpPr txBox="1"/>
          <p:nvPr/>
        </p:nvSpPr>
        <p:spPr>
          <a:xfrm>
            <a:off x="17986309" y="9852077"/>
            <a:ext cx="301686" cy="369332"/>
          </a:xfrm>
          <a:prstGeom prst="rect">
            <a:avLst/>
          </a:prstGeom>
          <a:noFill/>
        </p:spPr>
        <p:txBody>
          <a:bodyPr wrap="none" rtlCol="0">
            <a:spAutoFit/>
          </a:bodyPr>
          <a:lstStyle/>
          <a:p>
            <a:r>
              <a:rPr lang="en-US">
                <a:solidFill>
                  <a:schemeClr val="bg2"/>
                </a:solidFill>
              </a:rPr>
              <a:t>2</a:t>
            </a:r>
            <a:endParaRPr lang="en-US" dirty="0">
              <a:solidFill>
                <a:schemeClr val="bg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5"/>
          <p:cNvGrpSpPr/>
          <p:nvPr/>
        </p:nvGrpSpPr>
        <p:grpSpPr>
          <a:xfrm>
            <a:off x="0" y="2276758"/>
            <a:ext cx="17922190" cy="6716148"/>
            <a:chOff x="0" y="0"/>
            <a:chExt cx="5370213" cy="2890207"/>
          </a:xfrm>
          <a:solidFill>
            <a:srgbClr val="47237B">
              <a:alpha val="87000"/>
            </a:srgbClr>
          </a:solidFill>
        </p:grpSpPr>
        <p:sp>
          <p:nvSpPr>
            <p:cNvPr id="19" name="Freeform 6"/>
            <p:cNvSpPr/>
            <p:nvPr/>
          </p:nvSpPr>
          <p:spPr>
            <a:xfrm>
              <a:off x="0" y="0"/>
              <a:ext cx="5370213" cy="2890207"/>
            </a:xfrm>
            <a:custGeom>
              <a:avLst/>
              <a:gdLst/>
              <a:ahLst/>
              <a:cxnLst/>
              <a:rect l="l" t="t" r="r" b="b"/>
              <a:pathLst>
                <a:path w="5370213" h="2890207">
                  <a:moveTo>
                    <a:pt x="0" y="0"/>
                  </a:moveTo>
                  <a:lnTo>
                    <a:pt x="5370213" y="0"/>
                  </a:lnTo>
                  <a:lnTo>
                    <a:pt x="5370213" y="2890207"/>
                  </a:lnTo>
                  <a:lnTo>
                    <a:pt x="0" y="2890207"/>
                  </a:lnTo>
                  <a:close/>
                </a:path>
              </a:pathLst>
            </a:custGeom>
            <a:grpFill/>
          </p:spPr>
          <p:txBody>
            <a:bodyPr/>
            <a:lstStyle/>
            <a:p>
              <a:endParaRPr lang="en-US"/>
            </a:p>
          </p:txBody>
        </p:sp>
      </p:grpSp>
      <p:grpSp>
        <p:nvGrpSpPr>
          <p:cNvPr id="4" name="Group 4"/>
          <p:cNvGrpSpPr/>
          <p:nvPr/>
        </p:nvGrpSpPr>
        <p:grpSpPr>
          <a:xfrm rot="5400000">
            <a:off x="-669699" y="1882214"/>
            <a:ext cx="3912681" cy="148253"/>
            <a:chOff x="0" y="0"/>
            <a:chExt cx="15083012" cy="571500"/>
          </a:xfrm>
        </p:grpSpPr>
        <p:sp>
          <p:nvSpPr>
            <p:cNvPr id="5" name="Freeform 5"/>
            <p:cNvSpPr/>
            <p:nvPr/>
          </p:nvSpPr>
          <p:spPr>
            <a:xfrm>
              <a:off x="0" y="255270"/>
              <a:ext cx="15083013" cy="69850"/>
            </a:xfrm>
            <a:custGeom>
              <a:avLst/>
              <a:gdLst/>
              <a:ahLst/>
              <a:cxnLst/>
              <a:rect l="l" t="t" r="r" b="b"/>
              <a:pathLst>
                <a:path w="15083013" h="69850">
                  <a:moveTo>
                    <a:pt x="14792182" y="0"/>
                  </a:moveTo>
                  <a:lnTo>
                    <a:pt x="0" y="0"/>
                  </a:lnTo>
                  <a:lnTo>
                    <a:pt x="0" y="69850"/>
                  </a:lnTo>
                  <a:lnTo>
                    <a:pt x="15083013" y="69850"/>
                  </a:lnTo>
                  <a:lnTo>
                    <a:pt x="15083013" y="0"/>
                  </a:lnTo>
                  <a:close/>
                </a:path>
              </a:pathLst>
            </a:custGeom>
            <a:solidFill>
              <a:srgbClr val="B7A57A"/>
            </a:solidFill>
          </p:spPr>
        </p:sp>
      </p:grpSp>
      <p:grpSp>
        <p:nvGrpSpPr>
          <p:cNvPr id="6" name="Group 6"/>
          <p:cNvGrpSpPr/>
          <p:nvPr/>
        </p:nvGrpSpPr>
        <p:grpSpPr>
          <a:xfrm rot="5400000">
            <a:off x="944172" y="3485607"/>
            <a:ext cx="684939" cy="148253"/>
            <a:chOff x="0" y="0"/>
            <a:chExt cx="2640374" cy="571500"/>
          </a:xfrm>
        </p:grpSpPr>
        <p:sp>
          <p:nvSpPr>
            <p:cNvPr id="7" name="Freeform 7"/>
            <p:cNvSpPr/>
            <p:nvPr/>
          </p:nvSpPr>
          <p:spPr>
            <a:xfrm>
              <a:off x="0" y="255270"/>
              <a:ext cx="2640374" cy="69850"/>
            </a:xfrm>
            <a:custGeom>
              <a:avLst/>
              <a:gdLst/>
              <a:ahLst/>
              <a:cxnLst/>
              <a:rect l="l" t="t" r="r" b="b"/>
              <a:pathLst>
                <a:path w="2640374" h="69850">
                  <a:moveTo>
                    <a:pt x="2349544" y="0"/>
                  </a:moveTo>
                  <a:lnTo>
                    <a:pt x="0" y="0"/>
                  </a:lnTo>
                  <a:lnTo>
                    <a:pt x="0" y="69850"/>
                  </a:lnTo>
                  <a:lnTo>
                    <a:pt x="2640374" y="69850"/>
                  </a:lnTo>
                  <a:lnTo>
                    <a:pt x="2640374" y="0"/>
                  </a:lnTo>
                  <a:close/>
                </a:path>
              </a:pathLst>
            </a:custGeom>
            <a:solidFill>
              <a:srgbClr val="B7A57A"/>
            </a:solidFill>
          </p:spPr>
        </p:sp>
      </p:grpSp>
      <p:pic>
        <p:nvPicPr>
          <p:cNvPr id="9" name="Picture 9"/>
          <p:cNvPicPr>
            <a:picLocks noChangeAspect="1"/>
          </p:cNvPicPr>
          <p:nvPr/>
        </p:nvPicPr>
        <p:blipFill>
          <a:blip r:embed="rId3"/>
          <a:srcRect/>
          <a:stretch>
            <a:fillRect/>
          </a:stretch>
        </p:blipFill>
        <p:spPr>
          <a:xfrm>
            <a:off x="15798150" y="9032689"/>
            <a:ext cx="1122326" cy="125037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17581" y="2914278"/>
            <a:ext cx="3044952" cy="457200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86538" y="2855533"/>
            <a:ext cx="3048000" cy="4572000"/>
          </a:xfrm>
          <a:prstGeom prst="rect">
            <a:avLst/>
          </a:prstGeom>
          <a:solidFill>
            <a:srgbClr val="4B2E83">
              <a:alpha val="22000"/>
            </a:srgbClr>
          </a:solidFill>
        </p:spPr>
      </p:pic>
      <p:sp>
        <p:nvSpPr>
          <p:cNvPr id="13" name="TextBox 12"/>
          <p:cNvSpPr txBox="1"/>
          <p:nvPr/>
        </p:nvSpPr>
        <p:spPr>
          <a:xfrm>
            <a:off x="1294549" y="1119578"/>
            <a:ext cx="6784042" cy="1015663"/>
          </a:xfrm>
          <a:prstGeom prst="rect">
            <a:avLst/>
          </a:prstGeom>
          <a:noFill/>
        </p:spPr>
        <p:txBody>
          <a:bodyPr wrap="square" rtlCol="0">
            <a:spAutoFit/>
          </a:bodyPr>
          <a:lstStyle/>
          <a:p>
            <a:r>
              <a:rPr lang="en-US" sz="6000" b="1" dirty="0">
                <a:solidFill>
                  <a:srgbClr val="37236B"/>
                </a:solidFill>
                <a:latin typeface="Adobe Hebrew" charset="0"/>
                <a:ea typeface="Adobe Hebrew" charset="0"/>
                <a:cs typeface="Adobe Hebrew" charset="0"/>
              </a:rPr>
              <a:t>Team Husky</a:t>
            </a:r>
          </a:p>
        </p:txBody>
      </p:sp>
      <p:sp>
        <p:nvSpPr>
          <p:cNvPr id="14" name="TextBox 13"/>
          <p:cNvSpPr txBox="1"/>
          <p:nvPr/>
        </p:nvSpPr>
        <p:spPr>
          <a:xfrm>
            <a:off x="1958323" y="7686834"/>
            <a:ext cx="3642343" cy="954107"/>
          </a:xfrm>
          <a:prstGeom prst="rect">
            <a:avLst/>
          </a:prstGeom>
          <a:noFill/>
        </p:spPr>
        <p:txBody>
          <a:bodyPr wrap="none" rtlCol="0">
            <a:spAutoFit/>
          </a:bodyPr>
          <a:lstStyle/>
          <a:p>
            <a:pPr algn="ctr"/>
            <a:r>
              <a:rPr lang="en-US" sz="3200" b="1" dirty="0">
                <a:solidFill>
                  <a:schemeClr val="bg1">
                    <a:lumMod val="95000"/>
                  </a:schemeClr>
                </a:solidFill>
                <a:latin typeface="Adobe Caslon Pro" charset="0"/>
                <a:ea typeface="Adobe Caslon Pro" charset="0"/>
                <a:cs typeface="Adobe Caslon Pro" charset="0"/>
              </a:rPr>
              <a:t>Fan Bu</a:t>
            </a:r>
          </a:p>
          <a:p>
            <a:pPr algn="ctr"/>
            <a:r>
              <a:rPr lang="en-US" sz="2400" dirty="0">
                <a:solidFill>
                  <a:schemeClr val="bg1">
                    <a:lumMod val="95000"/>
                  </a:schemeClr>
                </a:solidFill>
                <a:latin typeface="Adobe Caslon Pro" charset="0"/>
                <a:ea typeface="Adobe Caslon Pro" charset="0"/>
                <a:cs typeface="Adobe Caslon Pro" charset="0"/>
              </a:rPr>
              <a:t>MS in Information Systems</a:t>
            </a:r>
          </a:p>
        </p:txBody>
      </p:sp>
      <p:sp>
        <p:nvSpPr>
          <p:cNvPr id="15" name="TextBox 14"/>
          <p:cNvSpPr txBox="1"/>
          <p:nvPr/>
        </p:nvSpPr>
        <p:spPr>
          <a:xfrm>
            <a:off x="7407692" y="7710567"/>
            <a:ext cx="3350597" cy="954107"/>
          </a:xfrm>
          <a:prstGeom prst="rect">
            <a:avLst/>
          </a:prstGeom>
          <a:noFill/>
        </p:spPr>
        <p:txBody>
          <a:bodyPr wrap="none" rtlCol="0">
            <a:spAutoFit/>
          </a:bodyPr>
          <a:lstStyle/>
          <a:p>
            <a:pPr algn="ctr"/>
            <a:r>
              <a:rPr lang="en-US" sz="3200" b="1" dirty="0">
                <a:solidFill>
                  <a:schemeClr val="bg1">
                    <a:lumMod val="95000"/>
                  </a:schemeClr>
                </a:solidFill>
                <a:latin typeface="Adobe Caslon Pro" charset="0"/>
                <a:ea typeface="Adobe Caslon Pro" charset="0"/>
                <a:cs typeface="Adobe Caslon Pro" charset="0"/>
              </a:rPr>
              <a:t>Ruoyu Wang</a:t>
            </a:r>
          </a:p>
          <a:p>
            <a:pPr algn="ctr"/>
            <a:r>
              <a:rPr lang="en-US" sz="2400" dirty="0">
                <a:solidFill>
                  <a:schemeClr val="bg1">
                    <a:lumMod val="95000"/>
                  </a:schemeClr>
                </a:solidFill>
                <a:latin typeface="Adobe Caslon Pro" charset="0"/>
                <a:ea typeface="Adobe Caslon Pro" charset="0"/>
                <a:cs typeface="Adobe Caslon Pro" charset="0"/>
              </a:rPr>
              <a:t>MS in Business Analytics</a:t>
            </a:r>
          </a:p>
        </p:txBody>
      </p:sp>
      <p:sp>
        <p:nvSpPr>
          <p:cNvPr id="16" name="TextBox 15"/>
          <p:cNvSpPr txBox="1"/>
          <p:nvPr/>
        </p:nvSpPr>
        <p:spPr>
          <a:xfrm>
            <a:off x="12730463" y="7701201"/>
            <a:ext cx="3350597" cy="954107"/>
          </a:xfrm>
          <a:prstGeom prst="rect">
            <a:avLst/>
          </a:prstGeom>
          <a:noFill/>
        </p:spPr>
        <p:txBody>
          <a:bodyPr wrap="none" rtlCol="0">
            <a:spAutoFit/>
          </a:bodyPr>
          <a:lstStyle/>
          <a:p>
            <a:pPr algn="ctr"/>
            <a:r>
              <a:rPr lang="en-US" sz="3200" b="1" dirty="0">
                <a:solidFill>
                  <a:schemeClr val="bg1">
                    <a:lumMod val="95000"/>
                  </a:schemeClr>
                </a:solidFill>
                <a:latin typeface="Adobe Caslon Pro" charset="0"/>
                <a:ea typeface="Adobe Caslon Pro" charset="0"/>
                <a:cs typeface="Adobe Caslon Pro" charset="0"/>
              </a:rPr>
              <a:t>Xuemeng Wu</a:t>
            </a:r>
          </a:p>
          <a:p>
            <a:pPr algn="ctr"/>
            <a:r>
              <a:rPr lang="en-US" sz="2400" dirty="0">
                <a:solidFill>
                  <a:schemeClr val="bg1">
                    <a:lumMod val="95000"/>
                  </a:schemeClr>
                </a:solidFill>
                <a:latin typeface="Adobe Caslon Pro" charset="0"/>
                <a:ea typeface="Adobe Caslon Pro" charset="0"/>
                <a:cs typeface="Adobe Caslon Pro" charset="0"/>
              </a:rPr>
              <a:t>MS in Business Analytics</a:t>
            </a:r>
          </a:p>
        </p:txBody>
      </p:sp>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18629" y="1209754"/>
            <a:ext cx="2960628" cy="986876"/>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55495" y="2914278"/>
            <a:ext cx="3048000" cy="4572000"/>
          </a:xfrm>
          <a:prstGeom prst="rect">
            <a:avLst/>
          </a:prstGeom>
        </p:spPr>
      </p:pic>
      <p:sp>
        <p:nvSpPr>
          <p:cNvPr id="22" name="TextBox 10"/>
          <p:cNvSpPr txBox="1"/>
          <p:nvPr/>
        </p:nvSpPr>
        <p:spPr>
          <a:xfrm rot="-5400000">
            <a:off x="14613009" y="5434369"/>
            <a:ext cx="6077200" cy="297844"/>
          </a:xfrm>
          <a:prstGeom prst="rect">
            <a:avLst/>
          </a:prstGeom>
        </p:spPr>
        <p:txBody>
          <a:bodyPr lIns="0" tIns="0" rIns="0" bIns="0" rtlCol="0" anchor="t">
            <a:spAutoFit/>
          </a:bodyPr>
          <a:lstStyle/>
          <a:p>
            <a:pPr algn="r">
              <a:lnSpc>
                <a:spcPts val="2417"/>
              </a:lnSpc>
            </a:pPr>
            <a:r>
              <a:rPr lang="en-US" sz="1726" b="0" i="0" spc="138" dirty="0">
                <a:solidFill>
                  <a:srgbClr val="B7A57A"/>
                </a:solidFill>
                <a:latin typeface="HK Grotesk Bold"/>
              </a:rPr>
              <a:t>ADOBE ANALYTICS CHALLENGE</a:t>
            </a:r>
          </a:p>
        </p:txBody>
      </p:sp>
      <p:grpSp>
        <p:nvGrpSpPr>
          <p:cNvPr id="23" name="Group 6"/>
          <p:cNvGrpSpPr/>
          <p:nvPr/>
        </p:nvGrpSpPr>
        <p:grpSpPr>
          <a:xfrm rot="5400000">
            <a:off x="11739888" y="5024113"/>
            <a:ext cx="10287002" cy="238778"/>
            <a:chOff x="0" y="0"/>
            <a:chExt cx="43690120" cy="571500"/>
          </a:xfrm>
        </p:grpSpPr>
        <p:sp>
          <p:nvSpPr>
            <p:cNvPr id="24" name="Freeform 7"/>
            <p:cNvSpPr/>
            <p:nvPr/>
          </p:nvSpPr>
          <p:spPr>
            <a:xfrm>
              <a:off x="0" y="255270"/>
              <a:ext cx="43690121" cy="69850"/>
            </a:xfrm>
            <a:custGeom>
              <a:avLst/>
              <a:gdLst/>
              <a:ahLst/>
              <a:cxnLst/>
              <a:rect l="l" t="t" r="r" b="b"/>
              <a:pathLst>
                <a:path w="43690121" h="69850">
                  <a:moveTo>
                    <a:pt x="43399289" y="0"/>
                  </a:moveTo>
                  <a:lnTo>
                    <a:pt x="0" y="0"/>
                  </a:lnTo>
                  <a:lnTo>
                    <a:pt x="0" y="69850"/>
                  </a:lnTo>
                  <a:lnTo>
                    <a:pt x="43690121" y="69850"/>
                  </a:lnTo>
                  <a:lnTo>
                    <a:pt x="43690121" y="0"/>
                  </a:lnTo>
                  <a:close/>
                </a:path>
              </a:pathLst>
            </a:custGeom>
            <a:solidFill>
              <a:srgbClr val="B7A57A"/>
            </a:solidFill>
          </p:spPr>
        </p:sp>
      </p:grpSp>
      <p:sp>
        <p:nvSpPr>
          <p:cNvPr id="26" name="TextBox 25"/>
          <p:cNvSpPr txBox="1"/>
          <p:nvPr/>
        </p:nvSpPr>
        <p:spPr>
          <a:xfrm>
            <a:off x="17986309" y="9852077"/>
            <a:ext cx="301686" cy="369332"/>
          </a:xfrm>
          <a:prstGeom prst="rect">
            <a:avLst/>
          </a:prstGeom>
          <a:noFill/>
        </p:spPr>
        <p:txBody>
          <a:bodyPr wrap="none" rtlCol="0">
            <a:spAutoFit/>
          </a:bodyPr>
          <a:lstStyle/>
          <a:p>
            <a:r>
              <a:rPr lang="en-US" dirty="0">
                <a:solidFill>
                  <a:srgbClr val="37236B"/>
                </a:solidFill>
              </a:rPr>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grpSp>
        <p:nvGrpSpPr>
          <p:cNvPr id="9" name="Group 2"/>
          <p:cNvGrpSpPr/>
          <p:nvPr/>
        </p:nvGrpSpPr>
        <p:grpSpPr>
          <a:xfrm>
            <a:off x="546111" y="1840161"/>
            <a:ext cx="15880453" cy="3200400"/>
            <a:chOff x="0" y="10612"/>
            <a:chExt cx="3888485" cy="1863061"/>
          </a:xfrm>
          <a:solidFill>
            <a:schemeClr val="bg1"/>
          </a:solidFill>
        </p:grpSpPr>
        <p:sp>
          <p:nvSpPr>
            <p:cNvPr id="10" name="Freeform 3"/>
            <p:cNvSpPr/>
            <p:nvPr/>
          </p:nvSpPr>
          <p:spPr>
            <a:xfrm>
              <a:off x="0" y="10612"/>
              <a:ext cx="3888485" cy="1863061"/>
            </a:xfrm>
            <a:custGeom>
              <a:avLst/>
              <a:gdLst/>
              <a:ahLst/>
              <a:cxnLst/>
              <a:rect l="l" t="t" r="r" b="b"/>
              <a:pathLst>
                <a:path w="3888485" h="1863061">
                  <a:moveTo>
                    <a:pt x="0" y="0"/>
                  </a:moveTo>
                  <a:lnTo>
                    <a:pt x="3888485" y="0"/>
                  </a:lnTo>
                  <a:lnTo>
                    <a:pt x="3888485" y="1863061"/>
                  </a:lnTo>
                  <a:lnTo>
                    <a:pt x="0" y="1863061"/>
                  </a:lnTo>
                  <a:close/>
                </a:path>
              </a:pathLst>
            </a:custGeom>
            <a:grpFill/>
          </p:spPr>
          <p:txBody>
            <a:bodyPr/>
            <a:lstStyle/>
            <a:p>
              <a:endParaRPr lang="en-US" dirty="0"/>
            </a:p>
          </p:txBody>
        </p:sp>
      </p:grpSp>
      <p:grpSp>
        <p:nvGrpSpPr>
          <p:cNvPr id="6" name="Group 6"/>
          <p:cNvGrpSpPr/>
          <p:nvPr/>
        </p:nvGrpSpPr>
        <p:grpSpPr>
          <a:xfrm rot="5400000">
            <a:off x="11859278" y="5069374"/>
            <a:ext cx="10287000" cy="148253"/>
            <a:chOff x="0" y="0"/>
            <a:chExt cx="39655404" cy="571500"/>
          </a:xfrm>
        </p:grpSpPr>
        <p:sp>
          <p:nvSpPr>
            <p:cNvPr id="7" name="Freeform 7"/>
            <p:cNvSpPr/>
            <p:nvPr/>
          </p:nvSpPr>
          <p:spPr>
            <a:xfrm>
              <a:off x="0" y="255270"/>
              <a:ext cx="39655403" cy="69850"/>
            </a:xfrm>
            <a:custGeom>
              <a:avLst/>
              <a:gdLst/>
              <a:ahLst/>
              <a:cxnLst/>
              <a:rect l="l" t="t" r="r" b="b"/>
              <a:pathLst>
                <a:path w="39655403" h="69850">
                  <a:moveTo>
                    <a:pt x="39364574" y="0"/>
                  </a:moveTo>
                  <a:lnTo>
                    <a:pt x="0" y="0"/>
                  </a:lnTo>
                  <a:lnTo>
                    <a:pt x="0" y="69850"/>
                  </a:lnTo>
                  <a:lnTo>
                    <a:pt x="39655403" y="69850"/>
                  </a:lnTo>
                  <a:lnTo>
                    <a:pt x="39655403" y="0"/>
                  </a:lnTo>
                  <a:close/>
                </a:path>
              </a:pathLst>
            </a:custGeom>
            <a:solidFill>
              <a:srgbClr val="B7A57A"/>
            </a:solidFill>
          </p:spPr>
        </p:sp>
      </p:grpSp>
      <p:sp>
        <p:nvSpPr>
          <p:cNvPr id="8" name="TextBox 7"/>
          <p:cNvSpPr txBox="1"/>
          <p:nvPr/>
        </p:nvSpPr>
        <p:spPr>
          <a:xfrm>
            <a:off x="609600" y="765076"/>
            <a:ext cx="9982200" cy="1015663"/>
          </a:xfrm>
          <a:prstGeom prst="rect">
            <a:avLst/>
          </a:prstGeom>
          <a:noFill/>
        </p:spPr>
        <p:txBody>
          <a:bodyPr wrap="square" rtlCol="0">
            <a:spAutoFit/>
          </a:bodyPr>
          <a:lstStyle/>
          <a:p>
            <a:r>
              <a:rPr lang="en-US" sz="6000" b="1" dirty="0">
                <a:solidFill>
                  <a:schemeClr val="bg1">
                    <a:lumMod val="95000"/>
                  </a:schemeClr>
                </a:solidFill>
                <a:latin typeface="Adobe Hebrew" charset="0"/>
                <a:ea typeface="Adobe Hebrew" charset="0"/>
                <a:cs typeface="Adobe Hebrew" charset="0"/>
              </a:rPr>
              <a:t>Understand the objectives </a:t>
            </a:r>
          </a:p>
        </p:txBody>
      </p:sp>
      <p:sp>
        <p:nvSpPr>
          <p:cNvPr id="11" name="TextBox 10"/>
          <p:cNvSpPr txBox="1"/>
          <p:nvPr/>
        </p:nvSpPr>
        <p:spPr>
          <a:xfrm>
            <a:off x="1640330" y="2435296"/>
            <a:ext cx="13692013" cy="2123658"/>
          </a:xfrm>
          <a:prstGeom prst="rect">
            <a:avLst/>
          </a:prstGeom>
          <a:noFill/>
        </p:spPr>
        <p:txBody>
          <a:bodyPr wrap="square" rtlCol="0">
            <a:spAutoFit/>
          </a:bodyPr>
          <a:lstStyle/>
          <a:p>
            <a:pPr algn="ctr"/>
            <a:r>
              <a:rPr lang="en-US" sz="6600" b="1" dirty="0">
                <a:solidFill>
                  <a:srgbClr val="37236B"/>
                </a:solidFill>
                <a:latin typeface="Adobe Caslon Pro" charset="0"/>
                <a:ea typeface="Adobe Caslon Pro" charset="0"/>
                <a:cs typeface="Adobe Caslon Pro" charset="0"/>
              </a:rPr>
              <a:t>“</a:t>
            </a:r>
            <a:r>
              <a:rPr lang="en-US" sz="3600" b="1" dirty="0">
                <a:solidFill>
                  <a:srgbClr val="37236B"/>
                </a:solidFill>
                <a:latin typeface="Adobe Caslon Pro" charset="0"/>
                <a:ea typeface="Adobe Caslon Pro" charset="0"/>
                <a:cs typeface="Adobe Caslon Pro" charset="0"/>
              </a:rPr>
              <a:t>How can MLB bring a beloved in stadium experience, and create the same excitement and personalized touch online?</a:t>
            </a:r>
            <a:r>
              <a:rPr lang="en-US" sz="6600" b="1" dirty="0">
                <a:solidFill>
                  <a:srgbClr val="37236B"/>
                </a:solidFill>
                <a:latin typeface="Adobe Caslon Pro" charset="0"/>
                <a:ea typeface="Adobe Caslon Pro" charset="0"/>
                <a:cs typeface="Adobe Caslon Pro" charset="0"/>
              </a:rPr>
              <a:t>”</a:t>
            </a:r>
          </a:p>
        </p:txBody>
      </p:sp>
      <p:sp>
        <p:nvSpPr>
          <p:cNvPr id="12" name="TextBox 11"/>
          <p:cNvSpPr txBox="1"/>
          <p:nvPr/>
        </p:nvSpPr>
        <p:spPr>
          <a:xfrm>
            <a:off x="304800" y="5674739"/>
            <a:ext cx="17068800" cy="2862322"/>
          </a:xfrm>
          <a:prstGeom prst="rect">
            <a:avLst/>
          </a:prstGeom>
          <a:noFill/>
        </p:spPr>
        <p:txBody>
          <a:bodyPr wrap="square" rtlCol="0" anchor="ctr">
            <a:spAutoFit/>
          </a:bodyPr>
          <a:lstStyle/>
          <a:p>
            <a:pPr marL="285750" indent="-285750">
              <a:lnSpc>
                <a:spcPct val="250000"/>
              </a:lnSpc>
              <a:buSzPct val="80000"/>
              <a:buFont typeface=".AppleColorEmojiUI" charset="0"/>
              <a:buChar char="⚾"/>
            </a:pPr>
            <a:r>
              <a:rPr lang="en-US" sz="3600" dirty="0">
                <a:solidFill>
                  <a:schemeClr val="bg1">
                    <a:lumMod val="95000"/>
                  </a:schemeClr>
                </a:solidFill>
                <a:latin typeface="Adobe Caslon Pro" charset="0"/>
                <a:ea typeface="Adobe Caslon Pro" charset="0"/>
                <a:cs typeface="Adobe Caslon Pro" charset="0"/>
              </a:rPr>
              <a:t> What are consumers seeking from the MLB online platforms (website, At Bat apps)?</a:t>
            </a:r>
          </a:p>
          <a:p>
            <a:pPr marL="285750" indent="-285750">
              <a:lnSpc>
                <a:spcPct val="250000"/>
              </a:lnSpc>
              <a:buSzPct val="80000"/>
              <a:buFont typeface=".AppleColorEmojiUI" charset="0"/>
              <a:buChar char="⚾"/>
            </a:pPr>
            <a:r>
              <a:rPr lang="en-US" sz="3600" dirty="0">
                <a:solidFill>
                  <a:schemeClr val="bg1">
                    <a:lumMod val="95000"/>
                  </a:schemeClr>
                </a:solidFill>
                <a:latin typeface="Adobe Caslon Pro" charset="0"/>
                <a:ea typeface="Adobe Caslon Pro" charset="0"/>
                <a:cs typeface="Adobe Caslon Pro" charset="0"/>
              </a:rPr>
              <a:t> How to utilize the online platforms to amplify MLB experience and generate revenue? </a:t>
            </a:r>
          </a:p>
        </p:txBody>
      </p:sp>
      <p:pic>
        <p:nvPicPr>
          <p:cNvPr id="15" name="Picture 3"/>
          <p:cNvPicPr>
            <a:picLocks noChangeAspect="1"/>
          </p:cNvPicPr>
          <p:nvPr/>
        </p:nvPicPr>
        <p:blipFill>
          <a:blip r:embed="rId3"/>
          <a:srcRect/>
          <a:stretch>
            <a:fillRect/>
          </a:stretch>
        </p:blipFill>
        <p:spPr>
          <a:xfrm>
            <a:off x="15916570" y="9098280"/>
            <a:ext cx="1073150" cy="1188720"/>
          </a:xfrm>
          <a:prstGeom prst="rect">
            <a:avLst/>
          </a:prstGeom>
        </p:spPr>
      </p:pic>
      <p:sp>
        <p:nvSpPr>
          <p:cNvPr id="13" name="TextBox 12"/>
          <p:cNvSpPr txBox="1"/>
          <p:nvPr/>
        </p:nvSpPr>
        <p:spPr>
          <a:xfrm>
            <a:off x="17986309" y="9852077"/>
            <a:ext cx="301686" cy="369332"/>
          </a:xfrm>
          <a:prstGeom prst="rect">
            <a:avLst/>
          </a:prstGeom>
          <a:noFill/>
        </p:spPr>
        <p:txBody>
          <a:bodyPr wrap="none" rtlCol="0">
            <a:spAutoFit/>
          </a:bodyPr>
          <a:lstStyle/>
          <a:p>
            <a:r>
              <a:rPr lang="en-US" dirty="0">
                <a:solidFill>
                  <a:schemeClr val="bg2"/>
                </a:solidFill>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grpSp>
        <p:nvGrpSpPr>
          <p:cNvPr id="2" name="Group 2"/>
          <p:cNvGrpSpPr/>
          <p:nvPr/>
        </p:nvGrpSpPr>
        <p:grpSpPr>
          <a:xfrm>
            <a:off x="30121" y="1270590"/>
            <a:ext cx="18288000" cy="9029701"/>
            <a:chOff x="-417227" y="259204"/>
            <a:chExt cx="3031847" cy="1890199"/>
          </a:xfrm>
        </p:grpSpPr>
        <p:sp>
          <p:nvSpPr>
            <p:cNvPr id="3" name="Freeform 3"/>
            <p:cNvSpPr/>
            <p:nvPr/>
          </p:nvSpPr>
          <p:spPr>
            <a:xfrm>
              <a:off x="-417227" y="259204"/>
              <a:ext cx="3031847" cy="1890199"/>
            </a:xfrm>
            <a:custGeom>
              <a:avLst/>
              <a:gdLst/>
              <a:ahLst/>
              <a:cxnLst/>
              <a:rect l="l" t="t" r="r" b="b"/>
              <a:pathLst>
                <a:path w="2392831" h="2153391">
                  <a:moveTo>
                    <a:pt x="0" y="0"/>
                  </a:moveTo>
                  <a:lnTo>
                    <a:pt x="2392831" y="0"/>
                  </a:lnTo>
                  <a:lnTo>
                    <a:pt x="2392831" y="2153391"/>
                  </a:lnTo>
                  <a:lnTo>
                    <a:pt x="0" y="2153391"/>
                  </a:lnTo>
                  <a:close/>
                </a:path>
              </a:pathLst>
            </a:custGeom>
            <a:solidFill>
              <a:srgbClr val="4B2E83">
                <a:alpha val="78823"/>
              </a:srgbClr>
            </a:solidFill>
          </p:spPr>
        </p:sp>
      </p:grpSp>
      <p:sp>
        <p:nvSpPr>
          <p:cNvPr id="8" name="TextBox 7"/>
          <p:cNvSpPr txBox="1"/>
          <p:nvPr/>
        </p:nvSpPr>
        <p:spPr>
          <a:xfrm>
            <a:off x="470570" y="127464"/>
            <a:ext cx="9982200" cy="1015663"/>
          </a:xfrm>
          <a:prstGeom prst="rect">
            <a:avLst/>
          </a:prstGeom>
          <a:noFill/>
        </p:spPr>
        <p:txBody>
          <a:bodyPr wrap="square" rtlCol="0">
            <a:spAutoFit/>
          </a:bodyPr>
          <a:lstStyle/>
          <a:p>
            <a:r>
              <a:rPr lang="en-US" sz="6000" b="1" dirty="0">
                <a:solidFill>
                  <a:schemeClr val="bg2"/>
                </a:solidFill>
                <a:latin typeface="Adobe Hebrew" charset="0"/>
                <a:ea typeface="Adobe Hebrew" charset="0"/>
                <a:cs typeface="Adobe Hebrew" charset="0"/>
              </a:rPr>
              <a:t>Conclusions</a:t>
            </a:r>
          </a:p>
        </p:txBody>
      </p:sp>
      <p:pic>
        <p:nvPicPr>
          <p:cNvPr id="13" name="Picture 3"/>
          <p:cNvPicPr>
            <a:picLocks noChangeAspect="1"/>
          </p:cNvPicPr>
          <p:nvPr/>
        </p:nvPicPr>
        <p:blipFill>
          <a:blip r:embed="rId4"/>
          <a:srcRect/>
          <a:stretch>
            <a:fillRect/>
          </a:stretch>
        </p:blipFill>
        <p:spPr>
          <a:xfrm>
            <a:off x="15916570" y="9098280"/>
            <a:ext cx="1073150" cy="1188720"/>
          </a:xfrm>
          <a:prstGeom prst="rect">
            <a:avLst/>
          </a:prstGeom>
        </p:spPr>
      </p:pic>
      <p:sp>
        <p:nvSpPr>
          <p:cNvPr id="14" name="TextBox 13"/>
          <p:cNvSpPr txBox="1"/>
          <p:nvPr/>
        </p:nvSpPr>
        <p:spPr>
          <a:xfrm>
            <a:off x="914400" y="2116501"/>
            <a:ext cx="13030200" cy="9325630"/>
          </a:xfrm>
          <a:prstGeom prst="rect">
            <a:avLst/>
          </a:prstGeom>
          <a:noFill/>
        </p:spPr>
        <p:txBody>
          <a:bodyPr wrap="square" rtlCol="0">
            <a:spAutoFit/>
          </a:bodyPr>
          <a:lstStyle/>
          <a:p>
            <a:pPr marL="571500" indent="-571500">
              <a:buBlip>
                <a:blip r:embed="rId5"/>
              </a:buBlip>
            </a:pPr>
            <a:r>
              <a:rPr lang="en-US" altLang="zh-CN" sz="4400" dirty="0">
                <a:solidFill>
                  <a:schemeClr val="bg2"/>
                </a:solidFill>
                <a:latin typeface="Adobe Caslon Pro" charset="0"/>
                <a:ea typeface="Adobe Caslon Pro" charset="0"/>
                <a:cs typeface="Adobe Caslon Pro" charset="0"/>
              </a:rPr>
              <a:t>Ticket</a:t>
            </a:r>
            <a:r>
              <a:rPr lang="zh-CN" altLang="en-US" sz="4400" dirty="0">
                <a:solidFill>
                  <a:schemeClr val="bg2"/>
                </a:solidFill>
                <a:latin typeface="Adobe Caslon Pro" charset="0"/>
                <a:ea typeface="Adobe Caslon Pro" charset="0"/>
                <a:cs typeface="Adobe Caslon Pro" charset="0"/>
              </a:rPr>
              <a:t> </a:t>
            </a:r>
            <a:r>
              <a:rPr lang="en-US" altLang="zh-CN" sz="4400" dirty="0">
                <a:solidFill>
                  <a:schemeClr val="bg2"/>
                </a:solidFill>
                <a:latin typeface="Adobe Caslon Pro" charset="0"/>
                <a:ea typeface="Adobe Caslon Pro" charset="0"/>
                <a:cs typeface="Adobe Caslon Pro" charset="0"/>
              </a:rPr>
              <a:t>is</a:t>
            </a:r>
            <a:r>
              <a:rPr lang="zh-CN" altLang="en-US" sz="4400" dirty="0">
                <a:solidFill>
                  <a:schemeClr val="bg2"/>
                </a:solidFill>
                <a:latin typeface="Adobe Caslon Pro" charset="0"/>
                <a:ea typeface="Adobe Caslon Pro" charset="0"/>
                <a:cs typeface="Adobe Caslon Pro" charset="0"/>
              </a:rPr>
              <a:t> </a:t>
            </a:r>
            <a:r>
              <a:rPr lang="en-US" altLang="zh-CN" sz="4400" dirty="0">
                <a:solidFill>
                  <a:schemeClr val="bg2"/>
                </a:solidFill>
                <a:latin typeface="Adobe Caslon Pro" charset="0"/>
                <a:ea typeface="Adobe Caslon Pro" charset="0"/>
                <a:cs typeface="Adobe Caslon Pro" charset="0"/>
              </a:rPr>
              <a:t>the</a:t>
            </a:r>
            <a:r>
              <a:rPr lang="zh-CN" altLang="en-US" sz="4400" dirty="0">
                <a:solidFill>
                  <a:schemeClr val="bg2"/>
                </a:solidFill>
                <a:latin typeface="Adobe Caslon Pro" charset="0"/>
                <a:ea typeface="Adobe Caslon Pro" charset="0"/>
                <a:cs typeface="Adobe Caslon Pro" charset="0"/>
              </a:rPr>
              <a:t> </a:t>
            </a:r>
            <a:r>
              <a:rPr lang="en-US" altLang="zh-CN" sz="4400" dirty="0">
                <a:solidFill>
                  <a:schemeClr val="bg2"/>
                </a:solidFill>
                <a:latin typeface="Adobe Caslon Pro" charset="0"/>
                <a:ea typeface="Adobe Caslon Pro" charset="0"/>
                <a:cs typeface="Adobe Caslon Pro" charset="0"/>
              </a:rPr>
              <a:t>major</a:t>
            </a:r>
            <a:r>
              <a:rPr lang="zh-CN" altLang="en-US" sz="4400" dirty="0">
                <a:solidFill>
                  <a:schemeClr val="bg2"/>
                </a:solidFill>
                <a:latin typeface="Adobe Caslon Pro" charset="0"/>
                <a:ea typeface="Adobe Caslon Pro" charset="0"/>
                <a:cs typeface="Adobe Caslon Pro" charset="0"/>
              </a:rPr>
              <a:t> </a:t>
            </a:r>
            <a:r>
              <a:rPr lang="en-US" altLang="zh-CN" sz="4400" dirty="0">
                <a:solidFill>
                  <a:schemeClr val="bg2"/>
                </a:solidFill>
                <a:latin typeface="Adobe Caslon Pro" charset="0"/>
                <a:ea typeface="Adobe Caslon Pro" charset="0"/>
                <a:cs typeface="Adobe Caslon Pro" charset="0"/>
              </a:rPr>
              <a:t>source</a:t>
            </a:r>
            <a:r>
              <a:rPr lang="zh-CN" altLang="en-US" sz="4400" dirty="0">
                <a:solidFill>
                  <a:schemeClr val="bg2"/>
                </a:solidFill>
                <a:latin typeface="Adobe Caslon Pro" charset="0"/>
                <a:ea typeface="Adobe Caslon Pro" charset="0"/>
                <a:cs typeface="Adobe Caslon Pro" charset="0"/>
              </a:rPr>
              <a:t> </a:t>
            </a:r>
            <a:r>
              <a:rPr lang="en-US" altLang="zh-CN" sz="4400" dirty="0">
                <a:solidFill>
                  <a:schemeClr val="bg2"/>
                </a:solidFill>
                <a:latin typeface="Adobe Caslon Pro" charset="0"/>
                <a:ea typeface="Adobe Caslon Pro" charset="0"/>
                <a:cs typeface="Adobe Caslon Pro" charset="0"/>
              </a:rPr>
              <a:t>of</a:t>
            </a:r>
            <a:r>
              <a:rPr lang="zh-CN" altLang="en-US" sz="4400" dirty="0">
                <a:solidFill>
                  <a:schemeClr val="bg2"/>
                </a:solidFill>
                <a:latin typeface="Adobe Caslon Pro" charset="0"/>
                <a:ea typeface="Adobe Caslon Pro" charset="0"/>
                <a:cs typeface="Adobe Caslon Pro" charset="0"/>
              </a:rPr>
              <a:t> </a:t>
            </a:r>
            <a:r>
              <a:rPr lang="en-US" altLang="zh-CN" sz="4400" dirty="0">
                <a:solidFill>
                  <a:schemeClr val="bg2"/>
                </a:solidFill>
                <a:latin typeface="Adobe Caslon Pro" charset="0"/>
                <a:ea typeface="Adobe Caslon Pro" charset="0"/>
                <a:cs typeface="Adobe Caslon Pro" charset="0"/>
              </a:rPr>
              <a:t>revenue</a:t>
            </a:r>
            <a:r>
              <a:rPr lang="zh-CN" altLang="en-US" sz="4400" dirty="0">
                <a:solidFill>
                  <a:schemeClr val="bg2"/>
                </a:solidFill>
                <a:latin typeface="Adobe Caslon Pro" charset="0"/>
                <a:ea typeface="Adobe Caslon Pro" charset="0"/>
                <a:cs typeface="Adobe Caslon Pro" charset="0"/>
              </a:rPr>
              <a:t> </a:t>
            </a:r>
            <a:r>
              <a:rPr lang="en-US" altLang="zh-CN" sz="4400" dirty="0">
                <a:solidFill>
                  <a:schemeClr val="bg2"/>
                </a:solidFill>
                <a:latin typeface="Adobe Caslon Pro" charset="0"/>
                <a:ea typeface="Adobe Caslon Pro" charset="0"/>
                <a:cs typeface="Adobe Caslon Pro" charset="0"/>
              </a:rPr>
              <a:t>for</a:t>
            </a:r>
            <a:r>
              <a:rPr lang="zh-CN" altLang="en-US" sz="4400" dirty="0">
                <a:solidFill>
                  <a:schemeClr val="bg2"/>
                </a:solidFill>
                <a:latin typeface="Adobe Caslon Pro" charset="0"/>
                <a:ea typeface="Adobe Caslon Pro" charset="0"/>
                <a:cs typeface="Adobe Caslon Pro" charset="0"/>
              </a:rPr>
              <a:t> </a:t>
            </a:r>
            <a:r>
              <a:rPr lang="en-US" altLang="zh-CN" sz="4400" dirty="0">
                <a:solidFill>
                  <a:schemeClr val="bg2"/>
                </a:solidFill>
                <a:latin typeface="Adobe Caslon Pro" charset="0"/>
                <a:ea typeface="Adobe Caslon Pro" charset="0"/>
                <a:cs typeface="Adobe Caslon Pro" charset="0"/>
              </a:rPr>
              <a:t>MLB</a:t>
            </a:r>
            <a:r>
              <a:rPr lang="zh-CN" altLang="en-US" sz="4400" dirty="0">
                <a:solidFill>
                  <a:schemeClr val="bg2"/>
                </a:solidFill>
                <a:latin typeface="Adobe Caslon Pro" charset="0"/>
                <a:ea typeface="Adobe Caslon Pro" charset="0"/>
                <a:cs typeface="Adobe Caslon Pro" charset="0"/>
              </a:rPr>
              <a:t> </a:t>
            </a:r>
            <a:endParaRPr lang="en-US" altLang="zh-CN" sz="4400" dirty="0">
              <a:solidFill>
                <a:schemeClr val="bg2"/>
              </a:solidFill>
              <a:latin typeface="Adobe Caslon Pro" charset="0"/>
              <a:ea typeface="Adobe Caslon Pro" charset="0"/>
              <a:cs typeface="Adobe Caslon Pro" charset="0"/>
            </a:endParaRPr>
          </a:p>
          <a:p>
            <a:pPr marL="1028700" lvl="1" indent="-571500">
              <a:buBlip>
                <a:blip r:embed="rId5"/>
              </a:buBlip>
            </a:pPr>
            <a:r>
              <a:rPr lang="en-US" altLang="zh-CN" sz="4400" dirty="0">
                <a:solidFill>
                  <a:schemeClr val="bg2"/>
                </a:solidFill>
                <a:latin typeface="Adobe Caslon Pro" charset="0"/>
                <a:ea typeface="Adobe Caslon Pro" charset="0"/>
                <a:cs typeface="Adobe Caslon Pro" charset="0"/>
              </a:rPr>
              <a:t> </a:t>
            </a:r>
            <a:r>
              <a:rPr lang="en-US" altLang="zh-CN" sz="3600" dirty="0">
                <a:solidFill>
                  <a:schemeClr val="bg2"/>
                </a:solidFill>
                <a:latin typeface="Adobe Caslon Pro" charset="0"/>
                <a:ea typeface="Adobe Caslon Pro" charset="0"/>
                <a:cs typeface="Adobe Caslon Pro" charset="0"/>
              </a:rPr>
              <a:t>Purchasers</a:t>
            </a:r>
            <a:r>
              <a:rPr lang="zh-CN" altLang="en-US" sz="3600" dirty="0">
                <a:solidFill>
                  <a:schemeClr val="bg2"/>
                </a:solidFill>
                <a:latin typeface="Adobe Caslon Pro" charset="0"/>
                <a:ea typeface="Adobe Caslon Pro" charset="0"/>
                <a:cs typeface="Adobe Caslon Pro" charset="0"/>
              </a:rPr>
              <a:t> </a:t>
            </a:r>
            <a:r>
              <a:rPr lang="en-US" altLang="zh-CN" sz="3600" dirty="0">
                <a:solidFill>
                  <a:schemeClr val="bg2"/>
                </a:solidFill>
                <a:latin typeface="Adobe Caslon Pro" charset="0"/>
                <a:ea typeface="Adobe Caslon Pro" charset="0"/>
                <a:cs typeface="Adobe Caslon Pro" charset="0"/>
              </a:rPr>
              <a:t>tend</a:t>
            </a:r>
            <a:r>
              <a:rPr lang="zh-CN" altLang="en-US" sz="3600" dirty="0">
                <a:solidFill>
                  <a:schemeClr val="bg2"/>
                </a:solidFill>
                <a:latin typeface="Adobe Caslon Pro" charset="0"/>
                <a:ea typeface="Adobe Caslon Pro" charset="0"/>
                <a:cs typeface="Adobe Caslon Pro" charset="0"/>
              </a:rPr>
              <a:t> </a:t>
            </a:r>
            <a:r>
              <a:rPr lang="en-US" altLang="zh-CN" sz="3600" dirty="0">
                <a:solidFill>
                  <a:schemeClr val="bg2"/>
                </a:solidFill>
                <a:latin typeface="Adobe Caslon Pro" charset="0"/>
                <a:ea typeface="Adobe Caslon Pro" charset="0"/>
                <a:cs typeface="Adobe Caslon Pro" charset="0"/>
              </a:rPr>
              <a:t>to</a:t>
            </a:r>
            <a:r>
              <a:rPr lang="zh-CN" altLang="en-US" sz="3600" dirty="0">
                <a:solidFill>
                  <a:schemeClr val="bg2"/>
                </a:solidFill>
                <a:latin typeface="Adobe Caslon Pro" charset="0"/>
                <a:ea typeface="Adobe Caslon Pro" charset="0"/>
                <a:cs typeface="Adobe Caslon Pro" charset="0"/>
              </a:rPr>
              <a:t> </a:t>
            </a:r>
            <a:r>
              <a:rPr lang="en-US" altLang="zh-CN" sz="3600" dirty="0">
                <a:solidFill>
                  <a:schemeClr val="bg2"/>
                </a:solidFill>
                <a:latin typeface="Adobe Caslon Pro" charset="0"/>
                <a:ea typeface="Adobe Caslon Pro" charset="0"/>
                <a:cs typeface="Adobe Caslon Pro" charset="0"/>
              </a:rPr>
              <a:t>search and buy</a:t>
            </a:r>
            <a:r>
              <a:rPr lang="zh-CN" altLang="en-US" sz="3600" dirty="0">
                <a:solidFill>
                  <a:schemeClr val="bg2"/>
                </a:solidFill>
                <a:latin typeface="Adobe Caslon Pro" charset="0"/>
                <a:ea typeface="Adobe Caslon Pro" charset="0"/>
                <a:cs typeface="Adobe Caslon Pro" charset="0"/>
              </a:rPr>
              <a:t> </a:t>
            </a:r>
            <a:r>
              <a:rPr lang="en-US" altLang="zh-CN" sz="3600" dirty="0">
                <a:solidFill>
                  <a:schemeClr val="bg2"/>
                </a:solidFill>
                <a:latin typeface="Adobe Caslon Pro" charset="0"/>
                <a:ea typeface="Adobe Caslon Pro" charset="0"/>
                <a:cs typeface="Adobe Caslon Pro" charset="0"/>
              </a:rPr>
              <a:t>directly</a:t>
            </a:r>
            <a:r>
              <a:rPr lang="zh-CN" altLang="en-US" sz="3600" dirty="0">
                <a:solidFill>
                  <a:schemeClr val="bg2"/>
                </a:solidFill>
                <a:latin typeface="Adobe Caslon Pro" charset="0"/>
                <a:ea typeface="Adobe Caslon Pro" charset="0"/>
                <a:cs typeface="Adobe Caslon Pro" charset="0"/>
              </a:rPr>
              <a:t> </a:t>
            </a:r>
            <a:r>
              <a:rPr lang="en-US" altLang="zh-CN" sz="3600" dirty="0">
                <a:solidFill>
                  <a:schemeClr val="bg2"/>
                </a:solidFill>
                <a:latin typeface="Adobe Caslon Pro" charset="0"/>
                <a:ea typeface="Adobe Caslon Pro" charset="0"/>
                <a:cs typeface="Adobe Caslon Pro" charset="0"/>
              </a:rPr>
              <a:t>from</a:t>
            </a:r>
            <a:r>
              <a:rPr lang="zh-CN" altLang="en-US" sz="3600" dirty="0">
                <a:solidFill>
                  <a:schemeClr val="bg2"/>
                </a:solidFill>
                <a:latin typeface="Adobe Caslon Pro" charset="0"/>
                <a:ea typeface="Adobe Caslon Pro" charset="0"/>
                <a:cs typeface="Adobe Caslon Pro" charset="0"/>
              </a:rPr>
              <a:t> </a:t>
            </a:r>
            <a:r>
              <a:rPr lang="en-US" altLang="zh-CN" sz="3600" dirty="0">
                <a:solidFill>
                  <a:schemeClr val="bg2"/>
                </a:solidFill>
                <a:latin typeface="Adobe Caslon Pro" charset="0"/>
                <a:ea typeface="Adobe Caslon Pro" charset="0"/>
                <a:cs typeface="Adobe Caslon Pro" charset="0"/>
              </a:rPr>
              <a:t>the</a:t>
            </a:r>
            <a:r>
              <a:rPr lang="zh-CN" altLang="en-US" sz="3600" dirty="0">
                <a:solidFill>
                  <a:schemeClr val="bg2"/>
                </a:solidFill>
                <a:latin typeface="Adobe Caslon Pro" charset="0"/>
                <a:ea typeface="Adobe Caslon Pro" charset="0"/>
                <a:cs typeface="Adobe Caslon Pro" charset="0"/>
              </a:rPr>
              <a:t> </a:t>
            </a:r>
            <a:r>
              <a:rPr lang="en-US" altLang="zh-CN" sz="3600" dirty="0">
                <a:solidFill>
                  <a:schemeClr val="bg2"/>
                </a:solidFill>
                <a:latin typeface="Adobe Caslon Pro" charset="0"/>
                <a:ea typeface="Adobe Caslon Pro" charset="0"/>
                <a:cs typeface="Adobe Caslon Pro" charset="0"/>
              </a:rPr>
              <a:t>third-party</a:t>
            </a:r>
            <a:r>
              <a:rPr lang="zh-CN" altLang="en-US" sz="3600" dirty="0">
                <a:solidFill>
                  <a:schemeClr val="bg2"/>
                </a:solidFill>
                <a:latin typeface="Adobe Caslon Pro" charset="0"/>
                <a:ea typeface="Adobe Caslon Pro" charset="0"/>
                <a:cs typeface="Adobe Caslon Pro" charset="0"/>
              </a:rPr>
              <a:t> </a:t>
            </a:r>
            <a:r>
              <a:rPr lang="en-US" altLang="zh-CN" sz="3600" dirty="0">
                <a:solidFill>
                  <a:schemeClr val="bg2"/>
                </a:solidFill>
                <a:latin typeface="Adobe Caslon Pro" charset="0"/>
                <a:ea typeface="Adobe Caslon Pro" charset="0"/>
                <a:cs typeface="Adobe Caslon Pro" charset="0"/>
              </a:rPr>
              <a:t>ticketing</a:t>
            </a:r>
            <a:r>
              <a:rPr lang="zh-CN" altLang="en-US" sz="3600" dirty="0">
                <a:solidFill>
                  <a:schemeClr val="bg2"/>
                </a:solidFill>
                <a:latin typeface="Adobe Caslon Pro" charset="0"/>
                <a:ea typeface="Adobe Caslon Pro" charset="0"/>
                <a:cs typeface="Adobe Caslon Pro" charset="0"/>
              </a:rPr>
              <a:t> </a:t>
            </a:r>
            <a:r>
              <a:rPr lang="en-US" altLang="zh-CN" sz="3600" dirty="0">
                <a:solidFill>
                  <a:schemeClr val="bg2"/>
                </a:solidFill>
                <a:latin typeface="Adobe Caslon Pro" charset="0"/>
                <a:ea typeface="Adobe Caslon Pro" charset="0"/>
                <a:cs typeface="Adobe Caslon Pro" charset="0"/>
              </a:rPr>
              <a:t>websites</a:t>
            </a:r>
            <a:r>
              <a:rPr lang="zh-CN" altLang="en-US" sz="3600" dirty="0">
                <a:solidFill>
                  <a:schemeClr val="bg2"/>
                </a:solidFill>
                <a:latin typeface="Adobe Caslon Pro" charset="0"/>
                <a:ea typeface="Adobe Caslon Pro" charset="0"/>
                <a:cs typeface="Adobe Caslon Pro" charset="0"/>
              </a:rPr>
              <a:t> </a:t>
            </a:r>
            <a:r>
              <a:rPr lang="en-US" altLang="zh-CN" sz="3600" dirty="0">
                <a:solidFill>
                  <a:schemeClr val="bg2"/>
                </a:solidFill>
                <a:latin typeface="Adobe Caslon Pro" charset="0"/>
                <a:ea typeface="Adobe Caslon Pro" charset="0"/>
                <a:cs typeface="Adobe Caslon Pro" charset="0"/>
              </a:rPr>
              <a:t>(Tickets.com</a:t>
            </a:r>
            <a:r>
              <a:rPr lang="zh-CN" altLang="en-US" sz="3600" dirty="0">
                <a:solidFill>
                  <a:schemeClr val="bg2"/>
                </a:solidFill>
                <a:latin typeface="Adobe Caslon Pro" charset="0"/>
                <a:ea typeface="Adobe Caslon Pro" charset="0"/>
                <a:cs typeface="Adobe Caslon Pro" charset="0"/>
              </a:rPr>
              <a:t> </a:t>
            </a:r>
            <a:r>
              <a:rPr lang="en-US" altLang="zh-CN" sz="3600" dirty="0">
                <a:solidFill>
                  <a:schemeClr val="bg2"/>
                </a:solidFill>
                <a:latin typeface="Adobe Caslon Pro" charset="0"/>
                <a:ea typeface="Adobe Caslon Pro" charset="0"/>
                <a:cs typeface="Adobe Caslon Pro" charset="0"/>
              </a:rPr>
              <a:t>&amp;</a:t>
            </a:r>
            <a:r>
              <a:rPr lang="zh-CN" altLang="en-US" sz="3600" dirty="0">
                <a:solidFill>
                  <a:schemeClr val="bg2"/>
                </a:solidFill>
                <a:latin typeface="Adobe Caslon Pro" charset="0"/>
                <a:ea typeface="Adobe Caslon Pro" charset="0"/>
                <a:cs typeface="Adobe Caslon Pro" charset="0"/>
              </a:rPr>
              <a:t> </a:t>
            </a:r>
            <a:r>
              <a:rPr lang="en-US" altLang="zh-CN" sz="3600" dirty="0">
                <a:solidFill>
                  <a:schemeClr val="bg2"/>
                </a:solidFill>
                <a:latin typeface="Adobe Caslon Pro" charset="0"/>
                <a:ea typeface="Adobe Caslon Pro" charset="0"/>
                <a:cs typeface="Adobe Caslon Pro" charset="0"/>
              </a:rPr>
              <a:t>Ticketmaster)</a:t>
            </a:r>
          </a:p>
          <a:p>
            <a:pPr marL="1028700" lvl="1" indent="-571500">
              <a:buBlip>
                <a:blip r:embed="rId5"/>
              </a:buBlip>
            </a:pPr>
            <a:r>
              <a:rPr lang="en-US" sz="3600" dirty="0">
                <a:solidFill>
                  <a:schemeClr val="bg2"/>
                </a:solidFill>
                <a:latin typeface="Adobe Caslon Pro" charset="0"/>
                <a:ea typeface="Adobe Caslon Pro" charset="0"/>
                <a:cs typeface="Adobe Caslon Pro" charset="0"/>
              </a:rPr>
              <a:t> If a consumer intends to purchase tickets, he/she would not spend much time on browsing other sites on MLB.com</a:t>
            </a:r>
          </a:p>
          <a:p>
            <a:pPr marL="1028700" lvl="1" indent="-571500">
              <a:buBlip>
                <a:blip r:embed="rId5"/>
              </a:buBlip>
            </a:pPr>
            <a:endParaRPr lang="en-US" sz="3600" dirty="0">
              <a:solidFill>
                <a:schemeClr val="bg2"/>
              </a:solidFill>
              <a:latin typeface="Adobe Caslon Pro" charset="0"/>
              <a:ea typeface="Adobe Caslon Pro" charset="0"/>
              <a:cs typeface="Adobe Caslon Pro" charset="0"/>
            </a:endParaRPr>
          </a:p>
          <a:p>
            <a:pPr marL="571500" indent="-571500">
              <a:buBlip>
                <a:blip r:embed="rId5"/>
              </a:buBlip>
            </a:pPr>
            <a:r>
              <a:rPr lang="en-US" sz="3600" dirty="0">
                <a:solidFill>
                  <a:schemeClr val="bg2"/>
                </a:solidFill>
                <a:latin typeface="Adobe Caslon Pro" charset="0"/>
                <a:ea typeface="Adobe Caslon Pro" charset="0"/>
                <a:cs typeface="Adobe Caslon Pro" charset="0"/>
              </a:rPr>
              <a:t>Game wrappers, live scoreboard, and news articles are some important functions drive customers to Atbat mobile app.</a:t>
            </a:r>
          </a:p>
          <a:p>
            <a:pPr marL="571500" indent="-571500">
              <a:buBlip>
                <a:blip r:embed="rId5"/>
              </a:buBlip>
            </a:pPr>
            <a:endParaRPr lang="en-US" sz="3600" dirty="0">
              <a:solidFill>
                <a:schemeClr val="bg2"/>
              </a:solidFill>
              <a:latin typeface="Adobe Caslon Pro" charset="0"/>
              <a:ea typeface="Adobe Caslon Pro" charset="0"/>
              <a:cs typeface="Adobe Caslon Pro" charset="0"/>
            </a:endParaRPr>
          </a:p>
          <a:p>
            <a:pPr marL="571500" indent="-571500">
              <a:buBlip>
                <a:blip r:embed="rId5"/>
              </a:buBlip>
            </a:pPr>
            <a:r>
              <a:rPr lang="en-US" sz="3600" dirty="0">
                <a:solidFill>
                  <a:schemeClr val="bg2"/>
                </a:solidFill>
                <a:latin typeface="Adobe Caslon Pro" charset="0"/>
                <a:ea typeface="Adobe Caslon Pro" charset="0"/>
                <a:cs typeface="Adobe Caslon Pro" charset="0"/>
              </a:rPr>
              <a:t>Some features in AtBat Android need to be improved.  </a:t>
            </a:r>
          </a:p>
          <a:p>
            <a:pPr marL="571500" indent="-571500">
              <a:buBlip>
                <a:blip r:embed="rId5"/>
              </a:buBlip>
            </a:pPr>
            <a:endParaRPr lang="en-US" sz="3600" dirty="0">
              <a:solidFill>
                <a:schemeClr val="bg2"/>
              </a:solidFill>
              <a:latin typeface="Adobe Caslon Pro" charset="0"/>
              <a:ea typeface="Adobe Caslon Pro" charset="0"/>
              <a:cs typeface="Adobe Caslon Pro" charset="0"/>
            </a:endParaRPr>
          </a:p>
          <a:p>
            <a:r>
              <a:rPr lang="en-US" sz="3600" dirty="0">
                <a:solidFill>
                  <a:schemeClr val="bg2"/>
                </a:solidFill>
                <a:latin typeface="Adobe Caslon Pro" charset="0"/>
                <a:ea typeface="Adobe Caslon Pro" charset="0"/>
                <a:cs typeface="Adobe Caslon Pro" charset="0"/>
              </a:rPr>
              <a:t> </a:t>
            </a:r>
          </a:p>
          <a:p>
            <a:endParaRPr lang="en-US" sz="3600" dirty="0">
              <a:solidFill>
                <a:schemeClr val="bg2"/>
              </a:solidFill>
              <a:latin typeface="Adobe Caslon Pro" charset="0"/>
              <a:ea typeface="Adobe Caslon Pro" charset="0"/>
              <a:cs typeface="Adobe Caslon Pro" charset="0"/>
            </a:endParaRPr>
          </a:p>
          <a:p>
            <a:endParaRPr lang="en-US" sz="4400" dirty="0">
              <a:solidFill>
                <a:schemeClr val="bg2"/>
              </a:solidFill>
            </a:endParaRPr>
          </a:p>
        </p:txBody>
      </p:sp>
      <p:sp>
        <p:nvSpPr>
          <p:cNvPr id="15" name="TextBox 10"/>
          <p:cNvSpPr txBox="1"/>
          <p:nvPr/>
        </p:nvSpPr>
        <p:spPr>
          <a:xfrm rot="-5400000">
            <a:off x="14585085" y="5006179"/>
            <a:ext cx="6077200" cy="297844"/>
          </a:xfrm>
          <a:prstGeom prst="rect">
            <a:avLst/>
          </a:prstGeom>
        </p:spPr>
        <p:txBody>
          <a:bodyPr lIns="0" tIns="0" rIns="0" bIns="0" rtlCol="0" anchor="t">
            <a:spAutoFit/>
          </a:bodyPr>
          <a:lstStyle/>
          <a:p>
            <a:pPr algn="r">
              <a:lnSpc>
                <a:spcPts val="2417"/>
              </a:lnSpc>
            </a:pPr>
            <a:r>
              <a:rPr lang="en-US" sz="1726" b="0" i="0" spc="138" dirty="0">
                <a:solidFill>
                  <a:srgbClr val="B7A57A"/>
                </a:solidFill>
                <a:latin typeface="HK Grotesk Bold"/>
              </a:rPr>
              <a:t>ADOBE ANALYTICS CHALLENGE</a:t>
            </a:r>
          </a:p>
        </p:txBody>
      </p:sp>
      <p:grpSp>
        <p:nvGrpSpPr>
          <p:cNvPr id="16" name="Group 6"/>
          <p:cNvGrpSpPr/>
          <p:nvPr/>
        </p:nvGrpSpPr>
        <p:grpSpPr>
          <a:xfrm rot="5400000">
            <a:off x="11739888" y="5024113"/>
            <a:ext cx="10287002" cy="238778"/>
            <a:chOff x="0" y="0"/>
            <a:chExt cx="43690120" cy="571500"/>
          </a:xfrm>
        </p:grpSpPr>
        <p:sp>
          <p:nvSpPr>
            <p:cNvPr id="17" name="Freeform 7"/>
            <p:cNvSpPr/>
            <p:nvPr/>
          </p:nvSpPr>
          <p:spPr>
            <a:xfrm>
              <a:off x="0" y="255270"/>
              <a:ext cx="43690121" cy="69850"/>
            </a:xfrm>
            <a:custGeom>
              <a:avLst/>
              <a:gdLst/>
              <a:ahLst/>
              <a:cxnLst/>
              <a:rect l="l" t="t" r="r" b="b"/>
              <a:pathLst>
                <a:path w="43690121" h="69850">
                  <a:moveTo>
                    <a:pt x="43399289" y="0"/>
                  </a:moveTo>
                  <a:lnTo>
                    <a:pt x="0" y="0"/>
                  </a:lnTo>
                  <a:lnTo>
                    <a:pt x="0" y="69850"/>
                  </a:lnTo>
                  <a:lnTo>
                    <a:pt x="43690121" y="69850"/>
                  </a:lnTo>
                  <a:lnTo>
                    <a:pt x="43690121" y="0"/>
                  </a:lnTo>
                  <a:close/>
                </a:path>
              </a:pathLst>
            </a:custGeom>
            <a:solidFill>
              <a:srgbClr val="B7A57A"/>
            </a:solidFill>
          </p:spPr>
        </p:sp>
      </p:grpSp>
      <p:sp>
        <p:nvSpPr>
          <p:cNvPr id="11" name="TextBox 10"/>
          <p:cNvSpPr txBox="1"/>
          <p:nvPr/>
        </p:nvSpPr>
        <p:spPr>
          <a:xfrm>
            <a:off x="17986309" y="9852077"/>
            <a:ext cx="301686" cy="369332"/>
          </a:xfrm>
          <a:prstGeom prst="rect">
            <a:avLst/>
          </a:prstGeom>
          <a:noFill/>
        </p:spPr>
        <p:txBody>
          <a:bodyPr wrap="none" rtlCol="0">
            <a:spAutoFit/>
          </a:bodyPr>
          <a:lstStyle/>
          <a:p>
            <a:r>
              <a:rPr lang="en-US" dirty="0">
                <a:solidFill>
                  <a:schemeClr val="bg2"/>
                </a:solidFill>
              </a:rPr>
              <a:t>5</a:t>
            </a:r>
          </a:p>
        </p:txBody>
      </p:sp>
    </p:spTree>
    <p:extLst>
      <p:ext uri="{BB962C8B-B14F-4D97-AF65-F5344CB8AC3E}">
        <p14:creationId xmlns:p14="http://schemas.microsoft.com/office/powerpoint/2010/main" val="2092263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02778" y="7661402"/>
            <a:ext cx="1285222" cy="2625598"/>
            <a:chOff x="0" y="0"/>
            <a:chExt cx="263683" cy="538681"/>
          </a:xfrm>
        </p:grpSpPr>
        <p:sp>
          <p:nvSpPr>
            <p:cNvPr id="3" name="Freeform 3"/>
            <p:cNvSpPr/>
            <p:nvPr/>
          </p:nvSpPr>
          <p:spPr>
            <a:xfrm>
              <a:off x="0" y="0"/>
              <a:ext cx="263682" cy="538680"/>
            </a:xfrm>
            <a:custGeom>
              <a:avLst/>
              <a:gdLst/>
              <a:ahLst/>
              <a:cxnLst/>
              <a:rect l="l" t="t" r="r" b="b"/>
              <a:pathLst>
                <a:path w="263682" h="538680">
                  <a:moveTo>
                    <a:pt x="0" y="0"/>
                  </a:moveTo>
                  <a:lnTo>
                    <a:pt x="263682" y="0"/>
                  </a:lnTo>
                  <a:lnTo>
                    <a:pt x="263682" y="538680"/>
                  </a:lnTo>
                  <a:lnTo>
                    <a:pt x="0" y="538680"/>
                  </a:lnTo>
                  <a:close/>
                </a:path>
              </a:pathLst>
            </a:custGeom>
            <a:solidFill>
              <a:srgbClr val="4B2E83"/>
            </a:solidFill>
          </p:spPr>
        </p:sp>
      </p:grpSp>
      <p:grpSp>
        <p:nvGrpSpPr>
          <p:cNvPr id="4" name="Group 4"/>
          <p:cNvGrpSpPr/>
          <p:nvPr/>
        </p:nvGrpSpPr>
        <p:grpSpPr>
          <a:xfrm>
            <a:off x="0" y="-13876"/>
            <a:ext cx="9159590" cy="10314755"/>
            <a:chOff x="0" y="0"/>
            <a:chExt cx="3150421" cy="3617028"/>
          </a:xfrm>
        </p:grpSpPr>
        <p:sp>
          <p:nvSpPr>
            <p:cNvPr id="5" name="Freeform 5"/>
            <p:cNvSpPr/>
            <p:nvPr/>
          </p:nvSpPr>
          <p:spPr>
            <a:xfrm>
              <a:off x="0" y="0"/>
              <a:ext cx="3150421" cy="3617028"/>
            </a:xfrm>
            <a:custGeom>
              <a:avLst/>
              <a:gdLst/>
              <a:ahLst/>
              <a:cxnLst/>
              <a:rect l="l" t="t" r="r" b="b"/>
              <a:pathLst>
                <a:path w="3150421" h="3617028">
                  <a:moveTo>
                    <a:pt x="0" y="0"/>
                  </a:moveTo>
                  <a:lnTo>
                    <a:pt x="3150421" y="0"/>
                  </a:lnTo>
                  <a:lnTo>
                    <a:pt x="3150421" y="3617028"/>
                  </a:lnTo>
                  <a:lnTo>
                    <a:pt x="0" y="3617028"/>
                  </a:lnTo>
                  <a:close/>
                </a:path>
              </a:pathLst>
            </a:custGeom>
            <a:solidFill>
              <a:srgbClr val="4B2E83"/>
            </a:solidFill>
          </p:spPr>
        </p:sp>
      </p:grpSp>
      <p:pic>
        <p:nvPicPr>
          <p:cNvPr id="10" name="Picture 10"/>
          <p:cNvPicPr>
            <a:picLocks noChangeAspect="1"/>
          </p:cNvPicPr>
          <p:nvPr/>
        </p:nvPicPr>
        <p:blipFill>
          <a:blip r:embed="rId3"/>
          <a:srcRect/>
          <a:stretch>
            <a:fillRect/>
          </a:stretch>
        </p:blipFill>
        <p:spPr>
          <a:xfrm>
            <a:off x="15880452" y="9099450"/>
            <a:ext cx="1122326" cy="1250377"/>
          </a:xfrm>
          <a:prstGeom prst="rect">
            <a:avLst/>
          </a:prstGeom>
        </p:spPr>
      </p:pic>
      <p:sp>
        <p:nvSpPr>
          <p:cNvPr id="12" name="TextBox 11"/>
          <p:cNvSpPr txBox="1"/>
          <p:nvPr/>
        </p:nvSpPr>
        <p:spPr>
          <a:xfrm>
            <a:off x="833715" y="3093663"/>
            <a:ext cx="7492160" cy="6001643"/>
          </a:xfrm>
          <a:prstGeom prst="rect">
            <a:avLst/>
          </a:prstGeom>
          <a:noFill/>
        </p:spPr>
        <p:txBody>
          <a:bodyPr wrap="square" rtlCol="0">
            <a:spAutoFit/>
          </a:bodyPr>
          <a:lstStyle/>
          <a:p>
            <a:pPr marL="571500" indent="-571500">
              <a:lnSpc>
                <a:spcPct val="150000"/>
              </a:lnSpc>
              <a:buSzPct val="80000"/>
              <a:buFont typeface="AppleColorEmoji" charset="0"/>
              <a:buChar char="⚾"/>
            </a:pPr>
            <a:r>
              <a:rPr lang="en-US" altLang="zh-CN" sz="3200" b="1" dirty="0">
                <a:solidFill>
                  <a:schemeClr val="bg1">
                    <a:lumMod val="95000"/>
                  </a:schemeClr>
                </a:solidFill>
                <a:latin typeface="Adobe Caslon Pro" charset="0"/>
                <a:ea typeface="Adobe Caslon Pro" charset="0"/>
                <a:cs typeface="Adobe Caslon Pro" charset="0"/>
              </a:rPr>
              <a:t>Scope</a:t>
            </a:r>
          </a:p>
          <a:p>
            <a:pPr marL="1028700" lvl="1" indent="-571500">
              <a:lnSpc>
                <a:spcPct val="150000"/>
              </a:lnSpc>
              <a:buSzPct val="70000"/>
              <a:buFont typeface="AppleColorEmoji" charset="0"/>
              <a:buChar char="⚾"/>
            </a:pPr>
            <a:r>
              <a:rPr lang="en-US" sz="3200" dirty="0">
                <a:solidFill>
                  <a:schemeClr val="bg1">
                    <a:lumMod val="95000"/>
                  </a:schemeClr>
                </a:solidFill>
                <a:latin typeface="Adobe Caslon Pro" charset="0"/>
                <a:ea typeface="Adobe Caslon Pro" charset="0"/>
                <a:cs typeface="Adobe Caslon Pro" charset="0"/>
              </a:rPr>
              <a:t>Time: Jan 1</a:t>
            </a:r>
            <a:r>
              <a:rPr lang="en-US" sz="3200" baseline="30000" dirty="0">
                <a:solidFill>
                  <a:schemeClr val="bg1">
                    <a:lumMod val="95000"/>
                  </a:schemeClr>
                </a:solidFill>
                <a:latin typeface="Adobe Caslon Pro" charset="0"/>
                <a:ea typeface="Adobe Caslon Pro" charset="0"/>
                <a:cs typeface="Adobe Caslon Pro" charset="0"/>
              </a:rPr>
              <a:t>st</a:t>
            </a:r>
            <a:r>
              <a:rPr lang="en-US" sz="3200" dirty="0">
                <a:solidFill>
                  <a:schemeClr val="bg1">
                    <a:lumMod val="95000"/>
                  </a:schemeClr>
                </a:solidFill>
                <a:latin typeface="Adobe Caslon Pro" charset="0"/>
                <a:ea typeface="Adobe Caslon Pro" charset="0"/>
                <a:cs typeface="Adobe Caslon Pro" charset="0"/>
              </a:rPr>
              <a:t> </a:t>
            </a:r>
            <a:r>
              <a:rPr lang="mr-IN" sz="3200" dirty="0">
                <a:solidFill>
                  <a:schemeClr val="bg1">
                    <a:lumMod val="95000"/>
                  </a:schemeClr>
                </a:solidFill>
                <a:latin typeface="Adobe Caslon Pro" charset="0"/>
                <a:ea typeface="Adobe Caslon Pro" charset="0"/>
                <a:cs typeface="Adobe Caslon Pro" charset="0"/>
              </a:rPr>
              <a:t>–</a:t>
            </a:r>
            <a:r>
              <a:rPr lang="en-US" sz="3200" dirty="0">
                <a:solidFill>
                  <a:schemeClr val="bg1">
                    <a:lumMod val="95000"/>
                  </a:schemeClr>
                </a:solidFill>
                <a:latin typeface="Adobe Caslon Pro" charset="0"/>
                <a:ea typeface="Adobe Caslon Pro" charset="0"/>
                <a:cs typeface="Adobe Caslon Pro" charset="0"/>
              </a:rPr>
              <a:t>Sept 30</a:t>
            </a:r>
            <a:r>
              <a:rPr lang="en-US" sz="3200" baseline="30000" dirty="0">
                <a:solidFill>
                  <a:schemeClr val="bg1">
                    <a:lumMod val="95000"/>
                  </a:schemeClr>
                </a:solidFill>
                <a:latin typeface="Adobe Caslon Pro" charset="0"/>
                <a:ea typeface="Adobe Caslon Pro" charset="0"/>
                <a:cs typeface="Adobe Caslon Pro" charset="0"/>
              </a:rPr>
              <a:t>th</a:t>
            </a:r>
            <a:r>
              <a:rPr lang="en-US" sz="3200" dirty="0">
                <a:solidFill>
                  <a:schemeClr val="bg1">
                    <a:lumMod val="95000"/>
                  </a:schemeClr>
                </a:solidFill>
                <a:latin typeface="Adobe Caslon Pro" charset="0"/>
                <a:ea typeface="Adobe Caslon Pro" charset="0"/>
                <a:cs typeface="Adobe Caslon Pro" charset="0"/>
              </a:rPr>
              <a:t> 2019</a:t>
            </a:r>
          </a:p>
          <a:p>
            <a:pPr marL="1028700" lvl="1" indent="-571500">
              <a:lnSpc>
                <a:spcPct val="150000"/>
              </a:lnSpc>
              <a:buSzPct val="70000"/>
              <a:buFont typeface="AppleColorEmoji" charset="0"/>
              <a:buChar char="⚾"/>
            </a:pPr>
            <a:r>
              <a:rPr lang="en-US" altLang="zh-CN" sz="3200" dirty="0">
                <a:solidFill>
                  <a:schemeClr val="bg1">
                    <a:lumMod val="95000"/>
                  </a:schemeClr>
                </a:solidFill>
                <a:latin typeface="Adobe Caslon Pro" charset="0"/>
                <a:ea typeface="Adobe Caslon Pro" charset="0"/>
                <a:cs typeface="Adobe Caslon Pro" charset="0"/>
              </a:rPr>
              <a:t>Two</a:t>
            </a:r>
            <a:r>
              <a:rPr lang="zh-CN" altLang="en-US" sz="3200" dirty="0">
                <a:solidFill>
                  <a:schemeClr val="bg1">
                    <a:lumMod val="95000"/>
                  </a:schemeClr>
                </a:solidFill>
                <a:latin typeface="Adobe Caslon Pro" charset="0"/>
                <a:ea typeface="Adobe Caslon Pro" charset="0"/>
                <a:cs typeface="Adobe Caslon Pro" charset="0"/>
              </a:rPr>
              <a:t> </a:t>
            </a:r>
            <a:r>
              <a:rPr lang="en-US" altLang="zh-CN" sz="3200" dirty="0">
                <a:solidFill>
                  <a:schemeClr val="bg1">
                    <a:lumMod val="95000"/>
                  </a:schemeClr>
                </a:solidFill>
                <a:latin typeface="Adobe Caslon Pro" charset="0"/>
                <a:ea typeface="Adobe Caslon Pro" charset="0"/>
                <a:cs typeface="Adobe Caslon Pro" charset="0"/>
              </a:rPr>
              <a:t>Channels</a:t>
            </a:r>
            <a:r>
              <a:rPr lang="zh-CN" altLang="en-US" sz="3200" dirty="0">
                <a:solidFill>
                  <a:schemeClr val="bg1">
                    <a:lumMod val="95000"/>
                  </a:schemeClr>
                </a:solidFill>
                <a:latin typeface="Adobe Caslon Pro" charset="0"/>
                <a:ea typeface="Adobe Caslon Pro" charset="0"/>
                <a:cs typeface="Adobe Caslon Pro" charset="0"/>
              </a:rPr>
              <a:t> </a:t>
            </a:r>
            <a:r>
              <a:rPr lang="en-US" sz="3200" dirty="0">
                <a:solidFill>
                  <a:schemeClr val="bg1">
                    <a:lumMod val="95000"/>
                  </a:schemeClr>
                </a:solidFill>
                <a:latin typeface="Adobe Caslon Pro" charset="0"/>
                <a:ea typeface="Adobe Caslon Pro" charset="0"/>
                <a:cs typeface="Adobe Caslon Pro" charset="0"/>
              </a:rPr>
              <a:t>Three</a:t>
            </a:r>
            <a:r>
              <a:rPr lang="zh-CN" altLang="en-US" sz="3200" dirty="0">
                <a:solidFill>
                  <a:schemeClr val="bg1">
                    <a:lumMod val="95000"/>
                  </a:schemeClr>
                </a:solidFill>
                <a:latin typeface="Adobe Caslon Pro" charset="0"/>
                <a:ea typeface="Adobe Caslon Pro" charset="0"/>
                <a:cs typeface="Adobe Caslon Pro" charset="0"/>
              </a:rPr>
              <a:t> </a:t>
            </a:r>
            <a:r>
              <a:rPr lang="en-US" altLang="zh-CN" sz="3200" dirty="0">
                <a:solidFill>
                  <a:schemeClr val="bg1">
                    <a:lumMod val="95000"/>
                  </a:schemeClr>
                </a:solidFill>
                <a:latin typeface="Adobe Caslon Pro" charset="0"/>
                <a:ea typeface="Adobe Caslon Pro" charset="0"/>
                <a:cs typeface="Adobe Caslon Pro" charset="0"/>
              </a:rPr>
              <a:t>Data</a:t>
            </a:r>
            <a:r>
              <a:rPr lang="zh-CN" altLang="en-US" sz="3200" dirty="0">
                <a:solidFill>
                  <a:schemeClr val="bg1">
                    <a:lumMod val="95000"/>
                  </a:schemeClr>
                </a:solidFill>
                <a:latin typeface="Adobe Caslon Pro" charset="0"/>
                <a:ea typeface="Adobe Caslon Pro" charset="0"/>
                <a:cs typeface="Adobe Caslon Pro" charset="0"/>
              </a:rPr>
              <a:t> </a:t>
            </a:r>
            <a:r>
              <a:rPr lang="en-US" altLang="zh-CN" sz="3200" dirty="0">
                <a:solidFill>
                  <a:schemeClr val="bg1">
                    <a:lumMod val="95000"/>
                  </a:schemeClr>
                </a:solidFill>
                <a:latin typeface="Adobe Caslon Pro" charset="0"/>
                <a:ea typeface="Adobe Caslon Pro" charset="0"/>
                <a:cs typeface="Adobe Caslon Pro" charset="0"/>
              </a:rPr>
              <a:t>Sets:</a:t>
            </a:r>
            <a:endParaRPr lang="en-US" sz="3200" dirty="0">
              <a:solidFill>
                <a:schemeClr val="bg1">
                  <a:lumMod val="95000"/>
                </a:schemeClr>
              </a:solidFill>
              <a:latin typeface="Adobe Caslon Pro" charset="0"/>
              <a:ea typeface="Adobe Caslon Pro" charset="0"/>
              <a:cs typeface="Adobe Caslon Pro" charset="0"/>
            </a:endParaRPr>
          </a:p>
          <a:p>
            <a:pPr marL="1485900" lvl="2" indent="-571500">
              <a:lnSpc>
                <a:spcPct val="150000"/>
              </a:lnSpc>
              <a:buSzPct val="60000"/>
              <a:buFont typeface="AppleColorEmoji" charset="0"/>
              <a:buChar char="⚾"/>
            </a:pPr>
            <a:r>
              <a:rPr lang="en-US" altLang="zh-CN" sz="3200" dirty="0">
                <a:solidFill>
                  <a:schemeClr val="bg1">
                    <a:lumMod val="95000"/>
                  </a:schemeClr>
                </a:solidFill>
                <a:latin typeface="Adobe Caslon Pro" charset="0"/>
                <a:ea typeface="Adobe Caslon Pro" charset="0"/>
                <a:cs typeface="Adobe Caslon Pro" charset="0"/>
              </a:rPr>
              <a:t>Website:</a:t>
            </a:r>
            <a:r>
              <a:rPr lang="zh-CN" altLang="en-US" sz="3200" dirty="0">
                <a:solidFill>
                  <a:schemeClr val="bg1">
                    <a:lumMod val="95000"/>
                  </a:schemeClr>
                </a:solidFill>
                <a:latin typeface="Adobe Caslon Pro" charset="0"/>
                <a:ea typeface="Adobe Caslon Pro" charset="0"/>
                <a:cs typeface="Adobe Caslon Pro" charset="0"/>
              </a:rPr>
              <a:t> </a:t>
            </a:r>
            <a:r>
              <a:rPr lang="en-US" sz="3200" dirty="0">
                <a:solidFill>
                  <a:schemeClr val="bg1">
                    <a:lumMod val="95000"/>
                  </a:schemeClr>
                </a:solidFill>
                <a:latin typeface="Adobe Caslon Pro" charset="0"/>
                <a:ea typeface="Adobe Caslon Pro" charset="0"/>
                <a:cs typeface="Adobe Caslon Pro" charset="0"/>
              </a:rPr>
              <a:t>MLB Global</a:t>
            </a:r>
          </a:p>
          <a:p>
            <a:pPr marL="1485900" lvl="2" indent="-571500">
              <a:lnSpc>
                <a:spcPct val="150000"/>
              </a:lnSpc>
              <a:buSzPct val="60000"/>
              <a:buFont typeface="AppleColorEmoji" charset="0"/>
              <a:buChar char="⚾"/>
            </a:pPr>
            <a:r>
              <a:rPr lang="en-US" altLang="zh-CN" sz="3200" dirty="0">
                <a:solidFill>
                  <a:schemeClr val="bg1">
                    <a:lumMod val="95000"/>
                  </a:schemeClr>
                </a:solidFill>
                <a:latin typeface="Adobe Caslon Pro" charset="0"/>
                <a:ea typeface="Adobe Caslon Pro" charset="0"/>
                <a:cs typeface="Adobe Caslon Pro" charset="0"/>
              </a:rPr>
              <a:t>Mobile</a:t>
            </a:r>
            <a:r>
              <a:rPr lang="zh-CN" altLang="en-US" sz="3200" dirty="0">
                <a:solidFill>
                  <a:schemeClr val="bg1">
                    <a:lumMod val="95000"/>
                  </a:schemeClr>
                </a:solidFill>
                <a:latin typeface="Adobe Caslon Pro" charset="0"/>
                <a:ea typeface="Adobe Caslon Pro" charset="0"/>
                <a:cs typeface="Adobe Caslon Pro" charset="0"/>
              </a:rPr>
              <a:t> </a:t>
            </a:r>
            <a:r>
              <a:rPr lang="en-US" altLang="zh-CN" sz="3200" dirty="0">
                <a:solidFill>
                  <a:schemeClr val="bg1">
                    <a:lumMod val="95000"/>
                  </a:schemeClr>
                </a:solidFill>
                <a:latin typeface="Adobe Caslon Pro" charset="0"/>
                <a:ea typeface="Adobe Caslon Pro" charset="0"/>
                <a:cs typeface="Adobe Caslon Pro" charset="0"/>
              </a:rPr>
              <a:t>apps:</a:t>
            </a:r>
            <a:r>
              <a:rPr lang="zh-CN" altLang="en-US" sz="3200" dirty="0">
                <a:solidFill>
                  <a:schemeClr val="bg1">
                    <a:lumMod val="95000"/>
                  </a:schemeClr>
                </a:solidFill>
                <a:latin typeface="Adobe Caslon Pro" charset="0"/>
                <a:ea typeface="Adobe Caslon Pro" charset="0"/>
                <a:cs typeface="Adobe Caslon Pro" charset="0"/>
              </a:rPr>
              <a:t> </a:t>
            </a:r>
            <a:r>
              <a:rPr lang="en-US" sz="3200" dirty="0">
                <a:solidFill>
                  <a:schemeClr val="bg1">
                    <a:lumMod val="95000"/>
                  </a:schemeClr>
                </a:solidFill>
                <a:latin typeface="Adobe Caslon Pro" charset="0"/>
                <a:ea typeface="Adobe Caslon Pro" charset="0"/>
                <a:cs typeface="Adobe Caslon Pro" charset="0"/>
              </a:rPr>
              <a:t>iOS</a:t>
            </a:r>
            <a:r>
              <a:rPr lang="en-US" altLang="zh-CN" sz="3200" dirty="0">
                <a:solidFill>
                  <a:schemeClr val="bg1">
                    <a:lumMod val="95000"/>
                  </a:schemeClr>
                </a:solidFill>
                <a:latin typeface="Adobe Caslon Pro" charset="0"/>
                <a:ea typeface="Adobe Caslon Pro" charset="0"/>
                <a:cs typeface="Adobe Caslon Pro" charset="0"/>
              </a:rPr>
              <a:t>,</a:t>
            </a:r>
            <a:r>
              <a:rPr lang="zh-CN" altLang="en-US" sz="3200" dirty="0">
                <a:solidFill>
                  <a:schemeClr val="bg1">
                    <a:lumMod val="95000"/>
                  </a:schemeClr>
                </a:solidFill>
                <a:latin typeface="Adobe Caslon Pro" charset="0"/>
                <a:ea typeface="Adobe Caslon Pro" charset="0"/>
                <a:cs typeface="Adobe Caslon Pro" charset="0"/>
              </a:rPr>
              <a:t> </a:t>
            </a:r>
            <a:r>
              <a:rPr lang="en-US" sz="3200" dirty="0">
                <a:solidFill>
                  <a:schemeClr val="bg1">
                    <a:lumMod val="95000"/>
                  </a:schemeClr>
                </a:solidFill>
                <a:latin typeface="Adobe Caslon Pro" charset="0"/>
                <a:ea typeface="Adobe Caslon Pro" charset="0"/>
                <a:cs typeface="Adobe Caslon Pro" charset="0"/>
              </a:rPr>
              <a:t>Android </a:t>
            </a:r>
          </a:p>
          <a:p>
            <a:pPr marL="571500" indent="-571500">
              <a:lnSpc>
                <a:spcPct val="150000"/>
              </a:lnSpc>
              <a:buSzPct val="60000"/>
              <a:buFont typeface="AppleColorEmoji" charset="0"/>
              <a:buChar char="⚾"/>
            </a:pPr>
            <a:r>
              <a:rPr lang="en-US" altLang="zh-CN" sz="3200" b="1" dirty="0">
                <a:solidFill>
                  <a:schemeClr val="bg1">
                    <a:lumMod val="95000"/>
                  </a:schemeClr>
                </a:solidFill>
                <a:latin typeface="Adobe Caslon Pro" charset="0"/>
                <a:ea typeface="Adobe Caslon Pro" charset="0"/>
                <a:cs typeface="Adobe Caslon Pro" charset="0"/>
              </a:rPr>
              <a:t>Metrics</a:t>
            </a:r>
            <a:r>
              <a:rPr lang="zh-CN" altLang="en-US" sz="3200" dirty="0">
                <a:solidFill>
                  <a:schemeClr val="bg1">
                    <a:lumMod val="95000"/>
                  </a:schemeClr>
                </a:solidFill>
                <a:latin typeface="Adobe Caslon Pro" charset="0"/>
                <a:ea typeface="Adobe Caslon Pro" charset="0"/>
                <a:cs typeface="Adobe Caslon Pro" charset="0"/>
              </a:rPr>
              <a:t>：</a:t>
            </a:r>
            <a:endParaRPr lang="en-US" altLang="zh-CN" sz="3200" dirty="0">
              <a:solidFill>
                <a:schemeClr val="bg1">
                  <a:lumMod val="95000"/>
                </a:schemeClr>
              </a:solidFill>
              <a:latin typeface="Adobe Caslon Pro" charset="0"/>
              <a:ea typeface="Adobe Caslon Pro" charset="0"/>
              <a:cs typeface="Adobe Caslon Pro" charset="0"/>
            </a:endParaRPr>
          </a:p>
          <a:p>
            <a:pPr marL="1028700" lvl="1" indent="-571500">
              <a:lnSpc>
                <a:spcPct val="150000"/>
              </a:lnSpc>
              <a:buSzPct val="60000"/>
              <a:buFont typeface="AppleColorEmoji" charset="0"/>
              <a:buChar char="⚾"/>
            </a:pPr>
            <a:r>
              <a:rPr lang="en-US" altLang="zh-CN" sz="3200" dirty="0">
                <a:solidFill>
                  <a:schemeClr val="bg1">
                    <a:lumMod val="95000"/>
                  </a:schemeClr>
                </a:solidFill>
                <a:latin typeface="Adobe Caslon Pro" charset="0"/>
                <a:ea typeface="Adobe Caslon Pro" charset="0"/>
                <a:cs typeface="Adobe Caslon Pro" charset="0"/>
              </a:rPr>
              <a:t>Visits</a:t>
            </a:r>
          </a:p>
          <a:p>
            <a:pPr marL="1028700" lvl="1" indent="-571500">
              <a:lnSpc>
                <a:spcPct val="150000"/>
              </a:lnSpc>
              <a:buSzPct val="60000"/>
              <a:buFont typeface="AppleColorEmoji" charset="0"/>
              <a:buChar char="⚾"/>
            </a:pPr>
            <a:r>
              <a:rPr lang="en-US" sz="3200" dirty="0">
                <a:solidFill>
                  <a:schemeClr val="bg1">
                    <a:lumMod val="95000"/>
                  </a:schemeClr>
                </a:solidFill>
                <a:latin typeface="Adobe Caslon Pro" charset="0"/>
                <a:ea typeface="Adobe Caslon Pro" charset="0"/>
                <a:cs typeface="Adobe Caslon Pro" charset="0"/>
              </a:rPr>
              <a:t>Pages</a:t>
            </a:r>
          </a:p>
        </p:txBody>
      </p:sp>
      <p:sp>
        <p:nvSpPr>
          <p:cNvPr id="13" name="TextBox 12"/>
          <p:cNvSpPr txBox="1"/>
          <p:nvPr/>
        </p:nvSpPr>
        <p:spPr>
          <a:xfrm>
            <a:off x="457200" y="1028700"/>
            <a:ext cx="9982200" cy="1015663"/>
          </a:xfrm>
          <a:prstGeom prst="rect">
            <a:avLst/>
          </a:prstGeom>
          <a:noFill/>
        </p:spPr>
        <p:txBody>
          <a:bodyPr wrap="square" rtlCol="0">
            <a:spAutoFit/>
          </a:bodyPr>
          <a:lstStyle/>
          <a:p>
            <a:r>
              <a:rPr lang="en-US" sz="6000" b="1" dirty="0">
                <a:solidFill>
                  <a:schemeClr val="bg2"/>
                </a:solidFill>
                <a:latin typeface="Adobe Hebrew" charset="0"/>
                <a:ea typeface="Adobe Hebrew" charset="0"/>
                <a:cs typeface="Adobe Hebrew" charset="0"/>
              </a:rPr>
              <a:t>Analysis Process</a:t>
            </a:r>
          </a:p>
        </p:txBody>
      </p:sp>
      <p:grpSp>
        <p:nvGrpSpPr>
          <p:cNvPr id="14" name="Group 4"/>
          <p:cNvGrpSpPr/>
          <p:nvPr/>
        </p:nvGrpSpPr>
        <p:grpSpPr>
          <a:xfrm rot="10800000" flipV="1">
            <a:off x="484094" y="1734907"/>
            <a:ext cx="7593293" cy="618911"/>
            <a:chOff x="0" y="0"/>
            <a:chExt cx="39744842" cy="571500"/>
          </a:xfrm>
        </p:grpSpPr>
        <p:sp>
          <p:nvSpPr>
            <p:cNvPr id="15" name="Freeform 5"/>
            <p:cNvSpPr/>
            <p:nvPr/>
          </p:nvSpPr>
          <p:spPr>
            <a:xfrm>
              <a:off x="0" y="255270"/>
              <a:ext cx="39744842" cy="69850"/>
            </a:xfrm>
            <a:custGeom>
              <a:avLst/>
              <a:gdLst/>
              <a:ahLst/>
              <a:cxnLst/>
              <a:rect l="l" t="t" r="r" b="b"/>
              <a:pathLst>
                <a:path w="39744842" h="69850">
                  <a:moveTo>
                    <a:pt x="39454013" y="0"/>
                  </a:moveTo>
                  <a:lnTo>
                    <a:pt x="0" y="0"/>
                  </a:lnTo>
                  <a:lnTo>
                    <a:pt x="0" y="69850"/>
                  </a:lnTo>
                  <a:lnTo>
                    <a:pt x="39744842" y="69850"/>
                  </a:lnTo>
                  <a:lnTo>
                    <a:pt x="39744842" y="0"/>
                  </a:lnTo>
                  <a:close/>
                </a:path>
              </a:pathLst>
            </a:custGeom>
            <a:solidFill>
              <a:srgbClr val="B7A57A"/>
            </a:solidFill>
          </p:spPr>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0042" y="2679762"/>
            <a:ext cx="8759959" cy="4927477"/>
          </a:xfrm>
          <a:prstGeom prst="rect">
            <a:avLst/>
          </a:prstGeom>
        </p:spPr>
      </p:pic>
      <p:sp>
        <p:nvSpPr>
          <p:cNvPr id="16" name="TextBox 10"/>
          <p:cNvSpPr txBox="1"/>
          <p:nvPr/>
        </p:nvSpPr>
        <p:spPr>
          <a:xfrm rot="-5400000">
            <a:off x="14585085" y="5006179"/>
            <a:ext cx="6077200" cy="297844"/>
          </a:xfrm>
          <a:prstGeom prst="rect">
            <a:avLst/>
          </a:prstGeom>
        </p:spPr>
        <p:txBody>
          <a:bodyPr lIns="0" tIns="0" rIns="0" bIns="0" rtlCol="0" anchor="t">
            <a:spAutoFit/>
          </a:bodyPr>
          <a:lstStyle/>
          <a:p>
            <a:pPr algn="r">
              <a:lnSpc>
                <a:spcPts val="2417"/>
              </a:lnSpc>
            </a:pPr>
            <a:r>
              <a:rPr lang="en-US" sz="1726" b="0" i="0" spc="138" dirty="0">
                <a:solidFill>
                  <a:srgbClr val="B7A57A"/>
                </a:solidFill>
                <a:latin typeface="HK Grotesk Bold"/>
              </a:rPr>
              <a:t>ADOBE ANALYTICS CHALLENGE</a:t>
            </a:r>
          </a:p>
        </p:txBody>
      </p:sp>
      <p:grpSp>
        <p:nvGrpSpPr>
          <p:cNvPr id="17" name="Group 6"/>
          <p:cNvGrpSpPr/>
          <p:nvPr/>
        </p:nvGrpSpPr>
        <p:grpSpPr>
          <a:xfrm rot="5400000">
            <a:off x="11739888" y="5024113"/>
            <a:ext cx="10287002" cy="238778"/>
            <a:chOff x="0" y="0"/>
            <a:chExt cx="43690120" cy="571500"/>
          </a:xfrm>
        </p:grpSpPr>
        <p:sp>
          <p:nvSpPr>
            <p:cNvPr id="18" name="Freeform 7"/>
            <p:cNvSpPr/>
            <p:nvPr/>
          </p:nvSpPr>
          <p:spPr>
            <a:xfrm>
              <a:off x="0" y="255270"/>
              <a:ext cx="43690121" cy="69850"/>
            </a:xfrm>
            <a:custGeom>
              <a:avLst/>
              <a:gdLst/>
              <a:ahLst/>
              <a:cxnLst/>
              <a:rect l="l" t="t" r="r" b="b"/>
              <a:pathLst>
                <a:path w="43690121" h="69850">
                  <a:moveTo>
                    <a:pt x="43399289" y="0"/>
                  </a:moveTo>
                  <a:lnTo>
                    <a:pt x="0" y="0"/>
                  </a:lnTo>
                  <a:lnTo>
                    <a:pt x="0" y="69850"/>
                  </a:lnTo>
                  <a:lnTo>
                    <a:pt x="43690121" y="69850"/>
                  </a:lnTo>
                  <a:lnTo>
                    <a:pt x="43690121" y="0"/>
                  </a:lnTo>
                  <a:close/>
                </a:path>
              </a:pathLst>
            </a:custGeom>
            <a:solidFill>
              <a:srgbClr val="B7A57A"/>
            </a:solidFill>
          </p:spPr>
        </p:sp>
      </p:grpSp>
      <p:sp>
        <p:nvSpPr>
          <p:cNvPr id="20" name="TextBox 19"/>
          <p:cNvSpPr txBox="1"/>
          <p:nvPr/>
        </p:nvSpPr>
        <p:spPr>
          <a:xfrm>
            <a:off x="17986309" y="9852077"/>
            <a:ext cx="301686" cy="369332"/>
          </a:xfrm>
          <a:prstGeom prst="rect">
            <a:avLst/>
          </a:prstGeom>
          <a:noFill/>
        </p:spPr>
        <p:txBody>
          <a:bodyPr wrap="none" rtlCol="0">
            <a:spAutoFit/>
          </a:bodyPr>
          <a:lstStyle/>
          <a:p>
            <a:r>
              <a:rPr lang="en-US" dirty="0">
                <a:solidFill>
                  <a:schemeClr val="bg2"/>
                </a:solidFill>
              </a:rPr>
              <a:t>6</a:t>
            </a:r>
          </a:p>
        </p:txBody>
      </p:sp>
    </p:spTree>
    <p:extLst>
      <p:ext uri="{BB962C8B-B14F-4D97-AF65-F5344CB8AC3E}">
        <p14:creationId xmlns:p14="http://schemas.microsoft.com/office/powerpoint/2010/main" val="1157648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B2E83"/>
        </a:solidFill>
        <a:effectLst/>
      </p:bgPr>
    </p:bg>
    <p:spTree>
      <p:nvGrpSpPr>
        <p:cNvPr id="1" name=""/>
        <p:cNvGrpSpPr/>
        <p:nvPr/>
      </p:nvGrpSpPr>
      <p:grpSpPr>
        <a:xfrm>
          <a:off x="0" y="0"/>
          <a:ext cx="0" cy="0"/>
          <a:chOff x="0" y="0"/>
          <a:chExt cx="0" cy="0"/>
        </a:xfrm>
      </p:grpSpPr>
      <p:grpSp>
        <p:nvGrpSpPr>
          <p:cNvPr id="9" name="Group 2"/>
          <p:cNvGrpSpPr/>
          <p:nvPr/>
        </p:nvGrpSpPr>
        <p:grpSpPr>
          <a:xfrm>
            <a:off x="-15275" y="1702846"/>
            <a:ext cx="17007840" cy="8595360"/>
            <a:chOff x="0" y="10612"/>
            <a:chExt cx="3888485" cy="1863061"/>
          </a:xfrm>
        </p:grpSpPr>
        <p:sp>
          <p:nvSpPr>
            <p:cNvPr id="10" name="Freeform 3"/>
            <p:cNvSpPr/>
            <p:nvPr/>
          </p:nvSpPr>
          <p:spPr>
            <a:xfrm>
              <a:off x="0" y="10612"/>
              <a:ext cx="3888485" cy="1863061"/>
            </a:xfrm>
            <a:custGeom>
              <a:avLst/>
              <a:gdLst/>
              <a:ahLst/>
              <a:cxnLst/>
              <a:rect l="l" t="t" r="r" b="b"/>
              <a:pathLst>
                <a:path w="3888485" h="1863061">
                  <a:moveTo>
                    <a:pt x="0" y="0"/>
                  </a:moveTo>
                  <a:lnTo>
                    <a:pt x="3888485" y="0"/>
                  </a:lnTo>
                  <a:lnTo>
                    <a:pt x="3888485" y="1863061"/>
                  </a:lnTo>
                  <a:lnTo>
                    <a:pt x="0" y="1863061"/>
                  </a:lnTo>
                  <a:close/>
                </a:path>
              </a:pathLst>
            </a:custGeom>
            <a:solidFill>
              <a:srgbClr val="FFFFFF"/>
            </a:solidFill>
          </p:spPr>
          <p:txBody>
            <a:bodyPr/>
            <a:lstStyle/>
            <a:p>
              <a:endParaRPr lang="en-US" dirty="0"/>
            </a:p>
          </p:txBody>
        </p:sp>
      </p:grpSp>
      <p:grpSp>
        <p:nvGrpSpPr>
          <p:cNvPr id="6" name="Group 6"/>
          <p:cNvGrpSpPr/>
          <p:nvPr/>
        </p:nvGrpSpPr>
        <p:grpSpPr>
          <a:xfrm rot="5400000">
            <a:off x="11859278" y="5069374"/>
            <a:ext cx="10287000" cy="148253"/>
            <a:chOff x="0" y="0"/>
            <a:chExt cx="39655404" cy="571500"/>
          </a:xfrm>
        </p:grpSpPr>
        <p:sp>
          <p:nvSpPr>
            <p:cNvPr id="7" name="Freeform 7"/>
            <p:cNvSpPr/>
            <p:nvPr/>
          </p:nvSpPr>
          <p:spPr>
            <a:xfrm>
              <a:off x="0" y="255270"/>
              <a:ext cx="39655403" cy="69850"/>
            </a:xfrm>
            <a:custGeom>
              <a:avLst/>
              <a:gdLst/>
              <a:ahLst/>
              <a:cxnLst/>
              <a:rect l="l" t="t" r="r" b="b"/>
              <a:pathLst>
                <a:path w="39655403" h="69850">
                  <a:moveTo>
                    <a:pt x="39364574" y="0"/>
                  </a:moveTo>
                  <a:lnTo>
                    <a:pt x="0" y="0"/>
                  </a:lnTo>
                  <a:lnTo>
                    <a:pt x="0" y="69850"/>
                  </a:lnTo>
                  <a:lnTo>
                    <a:pt x="39655403" y="69850"/>
                  </a:lnTo>
                  <a:lnTo>
                    <a:pt x="39655403" y="0"/>
                  </a:lnTo>
                  <a:close/>
                </a:path>
              </a:pathLst>
            </a:custGeom>
            <a:solidFill>
              <a:srgbClr val="B7A57A"/>
            </a:solidFill>
          </p:spPr>
        </p:sp>
      </p:grpSp>
      <p:sp>
        <p:nvSpPr>
          <p:cNvPr id="8" name="TextBox 7"/>
          <p:cNvSpPr txBox="1"/>
          <p:nvPr/>
        </p:nvSpPr>
        <p:spPr>
          <a:xfrm>
            <a:off x="427714" y="552171"/>
            <a:ext cx="10896600" cy="1015663"/>
          </a:xfrm>
          <a:prstGeom prst="rect">
            <a:avLst/>
          </a:prstGeom>
          <a:noFill/>
        </p:spPr>
        <p:txBody>
          <a:bodyPr wrap="square" rtlCol="0">
            <a:spAutoFit/>
          </a:bodyPr>
          <a:lstStyle/>
          <a:p>
            <a:r>
              <a:rPr lang="en-US" altLang="zh-CN" sz="6000" b="1" dirty="0">
                <a:solidFill>
                  <a:schemeClr val="bg1">
                    <a:lumMod val="95000"/>
                  </a:schemeClr>
                </a:solidFill>
                <a:latin typeface="Adobe Hebrew" charset="0"/>
                <a:ea typeface="Adobe Hebrew" charset="0"/>
                <a:cs typeface="Adobe Hebrew" charset="0"/>
              </a:rPr>
              <a:t>MLB</a:t>
            </a:r>
            <a:r>
              <a:rPr lang="zh-CN" altLang="en-US" sz="6000" b="1" dirty="0">
                <a:solidFill>
                  <a:schemeClr val="bg1">
                    <a:lumMod val="95000"/>
                  </a:schemeClr>
                </a:solidFill>
                <a:latin typeface="Adobe Hebrew" charset="0"/>
                <a:ea typeface="Adobe Hebrew" charset="0"/>
                <a:cs typeface="Adobe Hebrew" charset="0"/>
              </a:rPr>
              <a:t> </a:t>
            </a:r>
            <a:r>
              <a:rPr lang="en-US" altLang="zh-CN" sz="6000" b="1" dirty="0">
                <a:solidFill>
                  <a:schemeClr val="bg1">
                    <a:lumMod val="95000"/>
                  </a:schemeClr>
                </a:solidFill>
                <a:latin typeface="Adobe Hebrew" charset="0"/>
                <a:ea typeface="Adobe Hebrew" charset="0"/>
                <a:cs typeface="Adobe Hebrew" charset="0"/>
              </a:rPr>
              <a:t>Global </a:t>
            </a:r>
            <a:r>
              <a:rPr lang="mr-IN" altLang="zh-CN" sz="6000" b="1" dirty="0">
                <a:solidFill>
                  <a:schemeClr val="bg1">
                    <a:lumMod val="95000"/>
                  </a:schemeClr>
                </a:solidFill>
                <a:latin typeface="Adobe Hebrew" charset="0"/>
                <a:ea typeface="Adobe Hebrew" charset="0"/>
                <a:cs typeface="Adobe Hebrew" charset="0"/>
              </a:rPr>
              <a:t>–</a:t>
            </a:r>
            <a:r>
              <a:rPr lang="en-US" altLang="zh-CN" sz="6000" b="1" dirty="0">
                <a:solidFill>
                  <a:schemeClr val="bg1">
                    <a:lumMod val="95000"/>
                  </a:schemeClr>
                </a:solidFill>
                <a:latin typeface="Adobe Hebrew" charset="0"/>
                <a:ea typeface="Adobe Hebrew" charset="0"/>
                <a:cs typeface="Adobe Hebrew" charset="0"/>
              </a:rPr>
              <a:t> </a:t>
            </a:r>
            <a:r>
              <a:rPr lang="en-US" altLang="zh-CN" sz="4400" b="1" dirty="0">
                <a:solidFill>
                  <a:schemeClr val="bg1">
                    <a:lumMod val="95000"/>
                  </a:schemeClr>
                </a:solidFill>
                <a:latin typeface="Adobe Hebrew" charset="0"/>
                <a:ea typeface="Adobe Hebrew" charset="0"/>
                <a:cs typeface="Adobe Hebrew" charset="0"/>
              </a:rPr>
              <a:t>Revenue Sources</a:t>
            </a:r>
            <a:endParaRPr lang="en-US" sz="4400" b="1" dirty="0">
              <a:solidFill>
                <a:schemeClr val="bg1">
                  <a:lumMod val="95000"/>
                </a:schemeClr>
              </a:solidFill>
              <a:latin typeface="Adobe Hebrew" charset="0"/>
              <a:ea typeface="Adobe Hebrew" charset="0"/>
              <a:cs typeface="Adobe Hebrew" charset="0"/>
            </a:endParaRPr>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t="14048"/>
          <a:stretch/>
        </p:blipFill>
        <p:spPr>
          <a:xfrm>
            <a:off x="418749" y="1818311"/>
            <a:ext cx="8681296" cy="3810000"/>
          </a:xfrm>
          <a:prstGeom prst="rect">
            <a:avLst/>
          </a:prstGeom>
        </p:spPr>
      </p:pic>
      <p:sp>
        <p:nvSpPr>
          <p:cNvPr id="15" name="TextBox 14"/>
          <p:cNvSpPr txBox="1"/>
          <p:nvPr/>
        </p:nvSpPr>
        <p:spPr>
          <a:xfrm>
            <a:off x="10439400" y="1702846"/>
            <a:ext cx="5693005" cy="4278094"/>
          </a:xfrm>
          <a:prstGeom prst="rect">
            <a:avLst/>
          </a:prstGeom>
          <a:noFill/>
        </p:spPr>
        <p:txBody>
          <a:bodyPr wrap="square" rtlCol="0">
            <a:spAutoFit/>
          </a:bodyPr>
          <a:lstStyle/>
          <a:p>
            <a:pPr>
              <a:lnSpc>
                <a:spcPct val="150000"/>
              </a:lnSpc>
            </a:pPr>
            <a:r>
              <a:rPr lang="en-US" sz="3200" b="1" dirty="0">
                <a:solidFill>
                  <a:srgbClr val="37236B"/>
                </a:solidFill>
                <a:latin typeface="Adobe Caslon Pro" charset="0"/>
                <a:ea typeface="Adobe Caslon Pro" charset="0"/>
                <a:cs typeface="Adobe Caslon Pro" charset="0"/>
              </a:rPr>
              <a:t>Major </a:t>
            </a:r>
            <a:r>
              <a:rPr lang="en-US" altLang="zh-CN" sz="3200" b="1" dirty="0">
                <a:solidFill>
                  <a:srgbClr val="37236B"/>
                </a:solidFill>
                <a:latin typeface="Adobe Caslon Pro" charset="0"/>
                <a:ea typeface="Adobe Caslon Pro" charset="0"/>
                <a:cs typeface="Adobe Caslon Pro" charset="0"/>
              </a:rPr>
              <a:t>sources of Revenue:</a:t>
            </a:r>
          </a:p>
          <a:p>
            <a:pPr marL="285750" indent="-285750">
              <a:lnSpc>
                <a:spcPct val="150000"/>
              </a:lnSpc>
              <a:buFont typeface="Arial" charset="0"/>
              <a:buChar char="•"/>
            </a:pPr>
            <a:r>
              <a:rPr lang="en-US" sz="2800" dirty="0">
                <a:solidFill>
                  <a:srgbClr val="37236B"/>
                </a:solidFill>
                <a:latin typeface="Adobe Caslon Pro" charset="0"/>
                <a:ea typeface="Adobe Caslon Pro" charset="0"/>
                <a:cs typeface="Adobe Caslon Pro" charset="0"/>
              </a:rPr>
              <a:t>Ticket purchase</a:t>
            </a:r>
          </a:p>
          <a:p>
            <a:pPr marL="742950" lvl="1" indent="-285750">
              <a:buFont typeface="Arial" charset="0"/>
              <a:buChar char="•"/>
            </a:pPr>
            <a:r>
              <a:rPr lang="en-US" sz="2800" dirty="0">
                <a:solidFill>
                  <a:srgbClr val="37236B"/>
                </a:solidFill>
                <a:latin typeface="Adobe Caslon Pro" charset="0"/>
                <a:ea typeface="Adobe Caslon Pro" charset="0"/>
                <a:cs typeface="Adobe Caslon Pro" charset="0"/>
              </a:rPr>
              <a:t>Tickets.com 75%</a:t>
            </a:r>
          </a:p>
          <a:p>
            <a:pPr marL="742950" lvl="1" indent="-285750">
              <a:buFont typeface="Arial" charset="0"/>
              <a:buChar char="•"/>
            </a:pPr>
            <a:r>
              <a:rPr lang="en-US" sz="2800" dirty="0">
                <a:solidFill>
                  <a:srgbClr val="37236B"/>
                </a:solidFill>
                <a:latin typeface="Adobe Caslon Pro" charset="0"/>
                <a:ea typeface="Adobe Caslon Pro" charset="0"/>
                <a:cs typeface="Adobe Caslon Pro" charset="0"/>
              </a:rPr>
              <a:t>Ticketmaster 21%</a:t>
            </a:r>
          </a:p>
          <a:p>
            <a:pPr marL="285750" indent="-285750">
              <a:lnSpc>
                <a:spcPct val="150000"/>
              </a:lnSpc>
              <a:buFont typeface="Arial" charset="0"/>
              <a:buChar char="•"/>
            </a:pPr>
            <a:r>
              <a:rPr lang="en-US" sz="2800" dirty="0">
                <a:solidFill>
                  <a:srgbClr val="37236B"/>
                </a:solidFill>
                <a:latin typeface="Adobe Caslon Pro" charset="0"/>
                <a:ea typeface="Adobe Caslon Pro" charset="0"/>
                <a:cs typeface="Adobe Caslon Pro" charset="0"/>
              </a:rPr>
              <a:t>MLB Campaign 3.3%</a:t>
            </a:r>
          </a:p>
          <a:p>
            <a:pPr marL="285750" indent="-285750">
              <a:lnSpc>
                <a:spcPct val="150000"/>
              </a:lnSpc>
              <a:buFont typeface="Arial" charset="0"/>
              <a:buChar char="•"/>
            </a:pPr>
            <a:r>
              <a:rPr lang="en-US" sz="2800" dirty="0">
                <a:solidFill>
                  <a:srgbClr val="37236B"/>
                </a:solidFill>
                <a:latin typeface="Adobe Caslon Pro" charset="0"/>
                <a:ea typeface="Adobe Caslon Pro" charset="0"/>
                <a:cs typeface="Adobe Caslon Pro" charset="0"/>
              </a:rPr>
              <a:t>Team Campaigns &lt;1%</a:t>
            </a:r>
          </a:p>
          <a:p>
            <a:pPr marL="285750" indent="-285750">
              <a:lnSpc>
                <a:spcPct val="150000"/>
              </a:lnSpc>
              <a:buFont typeface="Arial" charset="0"/>
              <a:buChar char="•"/>
            </a:pPr>
            <a:endParaRPr lang="en-US" sz="2800" dirty="0">
              <a:solidFill>
                <a:srgbClr val="37236B"/>
              </a:solidFill>
              <a:latin typeface="Adobe Caslon Pro" charset="0"/>
              <a:ea typeface="Adobe Caslon Pro" charset="0"/>
              <a:cs typeface="Adobe Caslon Pro" charset="0"/>
            </a:endParaRPr>
          </a:p>
        </p:txBody>
      </p:sp>
      <p:sp>
        <p:nvSpPr>
          <p:cNvPr id="16" name="TextBox 15"/>
          <p:cNvSpPr txBox="1"/>
          <p:nvPr/>
        </p:nvSpPr>
        <p:spPr>
          <a:xfrm>
            <a:off x="631334" y="5751439"/>
            <a:ext cx="5244680" cy="4585871"/>
          </a:xfrm>
          <a:prstGeom prst="rect">
            <a:avLst/>
          </a:prstGeom>
          <a:noFill/>
        </p:spPr>
        <p:txBody>
          <a:bodyPr wrap="square" rtlCol="0">
            <a:spAutoFit/>
          </a:bodyPr>
          <a:lstStyle/>
          <a:p>
            <a:pPr>
              <a:lnSpc>
                <a:spcPct val="150000"/>
              </a:lnSpc>
            </a:pPr>
            <a:r>
              <a:rPr lang="en-US" altLang="zh-CN" sz="3200" b="1" dirty="0">
                <a:solidFill>
                  <a:srgbClr val="37236B"/>
                </a:solidFill>
                <a:latin typeface="Adobe Caslon Pro" charset="0"/>
                <a:ea typeface="Adobe Caslon Pro" charset="0"/>
                <a:cs typeface="Adobe Caslon Pro" charset="0"/>
              </a:rPr>
              <a:t>Purchaser Behaviors:</a:t>
            </a:r>
          </a:p>
          <a:p>
            <a:pPr marL="457200" indent="-457200">
              <a:lnSpc>
                <a:spcPct val="150000"/>
              </a:lnSpc>
              <a:buFont typeface="Arial" charset="0"/>
              <a:buChar char="•"/>
            </a:pPr>
            <a:r>
              <a:rPr lang="en-US" altLang="zh-CN" sz="2800" dirty="0">
                <a:solidFill>
                  <a:srgbClr val="37236B"/>
                </a:solidFill>
                <a:latin typeface="Adobe Caslon Pro" charset="0"/>
                <a:ea typeface="Adobe Caslon Pro" charset="0"/>
                <a:cs typeface="Adobe Caslon Pro" charset="0"/>
              </a:rPr>
              <a:t>Directly from </a:t>
            </a:r>
            <a:r>
              <a:rPr lang="en-US" altLang="zh-CN" sz="2800" dirty="0" err="1">
                <a:solidFill>
                  <a:srgbClr val="37236B"/>
                </a:solidFill>
                <a:latin typeface="Adobe Caslon Pro" charset="0"/>
                <a:ea typeface="Adobe Caslon Pro" charset="0"/>
                <a:cs typeface="Adobe Caslon Pro" charset="0"/>
              </a:rPr>
              <a:t>Tickets.com</a:t>
            </a:r>
            <a:endParaRPr lang="en-US" altLang="zh-CN" sz="2800" dirty="0">
              <a:solidFill>
                <a:srgbClr val="37236B"/>
              </a:solidFill>
              <a:latin typeface="Adobe Caslon Pro" charset="0"/>
              <a:ea typeface="Adobe Caslon Pro" charset="0"/>
              <a:cs typeface="Adobe Caslon Pro" charset="0"/>
            </a:endParaRPr>
          </a:p>
          <a:p>
            <a:pPr marL="457200" indent="-457200">
              <a:lnSpc>
                <a:spcPct val="150000"/>
              </a:lnSpc>
              <a:buFont typeface="Arial" charset="0"/>
              <a:buChar char="•"/>
            </a:pPr>
            <a:r>
              <a:rPr lang="en-US" altLang="zh-CN" sz="2800" dirty="0">
                <a:solidFill>
                  <a:srgbClr val="37236B"/>
                </a:solidFill>
                <a:latin typeface="Adobe Caslon Pro" charset="0"/>
                <a:ea typeface="Adobe Caslon Pro" charset="0"/>
                <a:cs typeface="Adobe Caslon Pro" charset="0"/>
              </a:rPr>
              <a:t>From </a:t>
            </a:r>
            <a:r>
              <a:rPr lang="en-US" altLang="zh-CN" sz="2800" dirty="0" err="1">
                <a:solidFill>
                  <a:srgbClr val="37236B"/>
                </a:solidFill>
                <a:latin typeface="Adobe Caslon Pro" charset="0"/>
                <a:ea typeface="Adobe Caslon Pro" charset="0"/>
                <a:cs typeface="Adobe Caslon Pro" charset="0"/>
              </a:rPr>
              <a:t>MLB.com</a:t>
            </a:r>
            <a:endParaRPr lang="en-US" altLang="zh-CN" sz="2800" dirty="0">
              <a:solidFill>
                <a:srgbClr val="37236B"/>
              </a:solidFill>
              <a:latin typeface="Adobe Caslon Pro" charset="0"/>
              <a:ea typeface="Adobe Caslon Pro" charset="0"/>
              <a:cs typeface="Adobe Caslon Pro" charset="0"/>
            </a:endParaRPr>
          </a:p>
          <a:p>
            <a:pPr marL="914400" lvl="1" indent="-457200">
              <a:buFont typeface="Arial" charset="0"/>
              <a:buChar char="•"/>
            </a:pPr>
            <a:r>
              <a:rPr lang="en-US" altLang="zh-CN" sz="2800" dirty="0">
                <a:solidFill>
                  <a:srgbClr val="37236B"/>
                </a:solidFill>
                <a:latin typeface="Adobe Caslon Pro" charset="0"/>
                <a:ea typeface="Adobe Caslon Pro" charset="0"/>
                <a:cs typeface="Adobe Caslon Pro" charset="0"/>
              </a:rPr>
              <a:t>Homepage</a:t>
            </a:r>
          </a:p>
          <a:p>
            <a:pPr marL="914400" lvl="1" indent="-457200">
              <a:buFont typeface="Arial" charset="0"/>
              <a:buChar char="•"/>
            </a:pPr>
            <a:r>
              <a:rPr lang="en-US" altLang="zh-CN" sz="2800" dirty="0">
                <a:solidFill>
                  <a:srgbClr val="37236B"/>
                </a:solidFill>
                <a:latin typeface="Adobe Caslon Pro" charset="0"/>
                <a:ea typeface="Adobe Caslon Pro" charset="0"/>
                <a:cs typeface="Adobe Caslon Pro" charset="0"/>
              </a:rPr>
              <a:t>Game Wrapper</a:t>
            </a:r>
          </a:p>
          <a:p>
            <a:pPr marL="914400" lvl="1" indent="-457200">
              <a:buFont typeface="Arial" charset="0"/>
              <a:buChar char="•"/>
            </a:pPr>
            <a:r>
              <a:rPr lang="en-US" altLang="zh-CN" sz="2800" dirty="0">
                <a:solidFill>
                  <a:srgbClr val="37236B"/>
                </a:solidFill>
                <a:latin typeface="Adobe Caslon Pro" charset="0"/>
                <a:ea typeface="Adobe Caslon Pro" charset="0"/>
                <a:cs typeface="Adobe Caslon Pro" charset="0"/>
              </a:rPr>
              <a:t>Articles</a:t>
            </a:r>
          </a:p>
          <a:p>
            <a:pPr marL="457200" indent="-457200">
              <a:buFont typeface="Arial" charset="0"/>
              <a:buChar char="•"/>
            </a:pPr>
            <a:r>
              <a:rPr lang="en-US" altLang="zh-CN" sz="2800" dirty="0">
                <a:solidFill>
                  <a:srgbClr val="37236B"/>
                </a:solidFill>
                <a:latin typeface="Adobe Caslon Pro" charset="0"/>
                <a:ea typeface="Adobe Caslon Pro" charset="0"/>
                <a:cs typeface="Adobe Caslon Pro" charset="0"/>
              </a:rPr>
              <a:t>Average time on site &lt; 3 mins</a:t>
            </a:r>
          </a:p>
          <a:p>
            <a:pPr marL="457200" indent="-457200">
              <a:lnSpc>
                <a:spcPct val="150000"/>
              </a:lnSpc>
              <a:buFont typeface="Arial" charset="0"/>
              <a:buChar char="•"/>
            </a:pPr>
            <a:endParaRPr lang="en-US" altLang="zh-CN" sz="3200" dirty="0">
              <a:solidFill>
                <a:srgbClr val="37236B"/>
              </a:solidFill>
              <a:latin typeface="Adobe Caslon Pro" charset="0"/>
              <a:ea typeface="Adobe Caslon Pro" charset="0"/>
              <a:cs typeface="Adobe Caslon Pro" charset="0"/>
            </a:endParaRPr>
          </a:p>
        </p:txBody>
      </p:sp>
      <p:pic>
        <p:nvPicPr>
          <p:cNvPr id="17" name="Picture 16"/>
          <p:cNvPicPr>
            <a:picLocks noChangeAspect="1"/>
          </p:cNvPicPr>
          <p:nvPr/>
        </p:nvPicPr>
        <p:blipFill rotWithShape="1">
          <a:blip r:embed="rId4"/>
          <a:srcRect r="5280"/>
          <a:stretch/>
        </p:blipFill>
        <p:spPr>
          <a:xfrm>
            <a:off x="6333847" y="5628311"/>
            <a:ext cx="10555634" cy="4369041"/>
          </a:xfrm>
          <a:prstGeom prst="rect">
            <a:avLst/>
          </a:prstGeom>
        </p:spPr>
      </p:pic>
      <p:pic>
        <p:nvPicPr>
          <p:cNvPr id="5" name="Picture 5"/>
          <p:cNvPicPr>
            <a:picLocks noChangeAspect="1"/>
          </p:cNvPicPr>
          <p:nvPr/>
        </p:nvPicPr>
        <p:blipFill>
          <a:blip r:embed="rId5"/>
          <a:srcRect/>
          <a:stretch>
            <a:fillRect/>
          </a:stretch>
        </p:blipFill>
        <p:spPr>
          <a:xfrm>
            <a:off x="15880453" y="9099450"/>
            <a:ext cx="1066983" cy="1188720"/>
          </a:xfrm>
          <a:prstGeom prst="rect">
            <a:avLst/>
          </a:prstGeom>
        </p:spPr>
      </p:pic>
      <p:sp>
        <p:nvSpPr>
          <p:cNvPr id="18" name="TextBox 10"/>
          <p:cNvSpPr txBox="1"/>
          <p:nvPr/>
        </p:nvSpPr>
        <p:spPr>
          <a:xfrm rot="-5400000">
            <a:off x="14585085" y="5006179"/>
            <a:ext cx="6077200" cy="297844"/>
          </a:xfrm>
          <a:prstGeom prst="rect">
            <a:avLst/>
          </a:prstGeom>
        </p:spPr>
        <p:txBody>
          <a:bodyPr lIns="0" tIns="0" rIns="0" bIns="0" rtlCol="0" anchor="t">
            <a:spAutoFit/>
          </a:bodyPr>
          <a:lstStyle/>
          <a:p>
            <a:pPr algn="r">
              <a:lnSpc>
                <a:spcPts val="2417"/>
              </a:lnSpc>
            </a:pPr>
            <a:r>
              <a:rPr lang="en-US" sz="1726" b="0" i="0" spc="138" dirty="0">
                <a:solidFill>
                  <a:srgbClr val="B7A57A"/>
                </a:solidFill>
                <a:latin typeface="HK Grotesk Bold"/>
              </a:rPr>
              <a:t>ADOBE ANALYTICS CHALLENGE</a:t>
            </a:r>
          </a:p>
        </p:txBody>
      </p:sp>
      <p:sp>
        <p:nvSpPr>
          <p:cNvPr id="14" name="TextBox 13"/>
          <p:cNvSpPr txBox="1"/>
          <p:nvPr/>
        </p:nvSpPr>
        <p:spPr>
          <a:xfrm>
            <a:off x="17986309" y="9852077"/>
            <a:ext cx="301686" cy="369332"/>
          </a:xfrm>
          <a:prstGeom prst="rect">
            <a:avLst/>
          </a:prstGeom>
          <a:noFill/>
        </p:spPr>
        <p:txBody>
          <a:bodyPr wrap="none" rtlCol="0">
            <a:spAutoFit/>
          </a:bodyPr>
          <a:lstStyle/>
          <a:p>
            <a:r>
              <a:rPr lang="en-US" dirty="0">
                <a:solidFill>
                  <a:schemeClr val="bg2"/>
                </a:solidFill>
              </a:rPr>
              <a:t>7</a:t>
            </a:r>
          </a:p>
        </p:txBody>
      </p:sp>
    </p:spTree>
    <p:extLst>
      <p:ext uri="{BB962C8B-B14F-4D97-AF65-F5344CB8AC3E}">
        <p14:creationId xmlns:p14="http://schemas.microsoft.com/office/powerpoint/2010/main" val="415778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6"/>
          <p:cNvSpPr/>
          <p:nvPr/>
        </p:nvSpPr>
        <p:spPr>
          <a:xfrm>
            <a:off x="17002778" y="7661402"/>
            <a:ext cx="1285217" cy="2625593"/>
          </a:xfrm>
          <a:custGeom>
            <a:avLst/>
            <a:gdLst/>
            <a:ahLst/>
            <a:cxnLst/>
            <a:rect l="l" t="t" r="r" b="b"/>
            <a:pathLst>
              <a:path w="263682" h="538680" extrusionOk="0">
                <a:moveTo>
                  <a:pt x="0" y="0"/>
                </a:moveTo>
                <a:lnTo>
                  <a:pt x="263682" y="0"/>
                </a:lnTo>
                <a:lnTo>
                  <a:pt x="263682" y="538680"/>
                </a:lnTo>
                <a:lnTo>
                  <a:pt x="0" y="538680"/>
                </a:lnTo>
                <a:close/>
              </a:path>
            </a:pathLst>
          </a:custGeom>
          <a:solidFill>
            <a:srgbClr val="4B2E83"/>
          </a:solidFill>
          <a:ln>
            <a:noFill/>
          </a:ln>
        </p:spPr>
      </p:sp>
      <p:sp>
        <p:nvSpPr>
          <p:cNvPr id="150" name="Google Shape;150;p6"/>
          <p:cNvSpPr txBox="1"/>
          <p:nvPr/>
        </p:nvSpPr>
        <p:spPr>
          <a:xfrm>
            <a:off x="1340315" y="8852687"/>
            <a:ext cx="5774400" cy="6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600" dirty="0">
              <a:solidFill>
                <a:srgbClr val="FFFFFF"/>
              </a:solidFill>
              <a:latin typeface="Adobe Caslon Pro" charset="0"/>
              <a:ea typeface="Adobe Caslon Pro" charset="0"/>
              <a:cs typeface="Adobe Caslon Pro" charset="0"/>
              <a:sym typeface="Calibri"/>
            </a:endParaRPr>
          </a:p>
        </p:txBody>
      </p:sp>
      <p:graphicFrame>
        <p:nvGraphicFramePr>
          <p:cNvPr id="2" name="Table 1"/>
          <p:cNvGraphicFramePr>
            <a:graphicFrameLocks noGrp="1"/>
          </p:cNvGraphicFramePr>
          <p:nvPr>
            <p:extLst>
              <p:ext uri="{D42A27DB-BD31-4B8C-83A1-F6EECF244321}">
                <p14:modId xmlns:p14="http://schemas.microsoft.com/office/powerpoint/2010/main" val="363586116"/>
              </p:ext>
            </p:extLst>
          </p:nvPr>
        </p:nvGraphicFramePr>
        <p:xfrm>
          <a:off x="674694" y="1621609"/>
          <a:ext cx="15135222" cy="8322491"/>
        </p:xfrm>
        <a:graphic>
          <a:graphicData uri="http://schemas.openxmlformats.org/drawingml/2006/table">
            <a:tbl>
              <a:tblPr firstRow="1" bandRow="1">
                <a:tableStyleId>{00A15C55-8517-42AA-B614-E9B94910E393}</a:tableStyleId>
              </a:tblPr>
              <a:tblGrid>
                <a:gridCol w="7567611">
                  <a:extLst>
                    <a:ext uri="{9D8B030D-6E8A-4147-A177-3AD203B41FA5}">
                      <a16:colId xmlns:a16="http://schemas.microsoft.com/office/drawing/2014/main" val="20000"/>
                    </a:ext>
                  </a:extLst>
                </a:gridCol>
                <a:gridCol w="7567611">
                  <a:extLst>
                    <a:ext uri="{9D8B030D-6E8A-4147-A177-3AD203B41FA5}">
                      <a16:colId xmlns:a16="http://schemas.microsoft.com/office/drawing/2014/main" val="20001"/>
                    </a:ext>
                  </a:extLst>
                </a:gridCol>
              </a:tblGrid>
              <a:tr h="983751">
                <a:tc>
                  <a:txBody>
                    <a:bodyPr/>
                    <a:lstStyle/>
                    <a:p>
                      <a:pPr algn="ctr"/>
                      <a:r>
                        <a:rPr lang="en-US" altLang="zh-CN" sz="5400" dirty="0">
                          <a:latin typeface="Adobe Caslon Pro" charset="0"/>
                          <a:ea typeface="Adobe Caslon Pro" charset="0"/>
                          <a:cs typeface="Adobe Caslon Pro" charset="0"/>
                        </a:rPr>
                        <a:t>iOS</a:t>
                      </a:r>
                      <a:endParaRPr lang="en-US" sz="5400" dirty="0">
                        <a:latin typeface="Adobe Caslon Pro" charset="0"/>
                        <a:ea typeface="Adobe Caslon Pro" charset="0"/>
                        <a:cs typeface="Adobe Caslon Pro" charset="0"/>
                      </a:endParaRPr>
                    </a:p>
                  </a:txBody>
                  <a:tcPr>
                    <a:solidFill>
                      <a:srgbClr val="47237B"/>
                    </a:solidFill>
                  </a:tcPr>
                </a:tc>
                <a:tc>
                  <a:txBody>
                    <a:bodyPr/>
                    <a:lstStyle/>
                    <a:p>
                      <a:pPr algn="ctr"/>
                      <a:r>
                        <a:rPr lang="en-US" altLang="zh-CN" sz="5400" dirty="0">
                          <a:latin typeface="Adobe Caslon Pro" charset="0"/>
                          <a:ea typeface="Adobe Caslon Pro" charset="0"/>
                          <a:cs typeface="Adobe Caslon Pro" charset="0"/>
                        </a:rPr>
                        <a:t>Android</a:t>
                      </a:r>
                      <a:endParaRPr lang="en-US" sz="5400" dirty="0">
                        <a:latin typeface="Adobe Caslon Pro" charset="0"/>
                        <a:ea typeface="Adobe Caslon Pro" charset="0"/>
                        <a:cs typeface="Adobe Caslon Pro" charset="0"/>
                      </a:endParaRPr>
                    </a:p>
                  </a:txBody>
                  <a:tcPr>
                    <a:solidFill>
                      <a:srgbClr val="47237B"/>
                    </a:solidFill>
                  </a:tcPr>
                </a:tc>
                <a:extLst>
                  <a:ext uri="{0D108BD9-81ED-4DB2-BD59-A6C34878D82A}">
                    <a16:rowId xmlns:a16="http://schemas.microsoft.com/office/drawing/2014/main" val="10000"/>
                  </a:ext>
                </a:extLst>
              </a:tr>
              <a:tr h="6650114">
                <a:tc>
                  <a:txBody>
                    <a:bodyPr/>
                    <a:lstStyle/>
                    <a:p>
                      <a:pPr algn="ctr"/>
                      <a:endParaRPr lang="en-US" dirty="0">
                        <a:latin typeface="Adobe Caslon Pro" charset="0"/>
                        <a:ea typeface="Adobe Caslon Pro" charset="0"/>
                        <a:cs typeface="Adobe Caslon Pro" charset="0"/>
                      </a:endParaRPr>
                    </a:p>
                  </a:txBody>
                  <a:tcPr/>
                </a:tc>
                <a:tc>
                  <a:txBody>
                    <a:bodyPr/>
                    <a:lstStyle/>
                    <a:p>
                      <a:pPr algn="ctr"/>
                      <a:endParaRPr lang="en-US" dirty="0">
                        <a:latin typeface="Adobe Caslon Pro" charset="0"/>
                        <a:ea typeface="Adobe Caslon Pro" charset="0"/>
                        <a:cs typeface="Adobe Caslon Pro" charset="0"/>
                      </a:endParaRPr>
                    </a:p>
                  </a:txBody>
                  <a:tcPr/>
                </a:tc>
                <a:extLst>
                  <a:ext uri="{0D108BD9-81ED-4DB2-BD59-A6C34878D82A}">
                    <a16:rowId xmlns:a16="http://schemas.microsoft.com/office/drawing/2014/main" val="10001"/>
                  </a:ext>
                </a:extLst>
              </a:tr>
              <a:tr h="688626">
                <a:tc>
                  <a:txBody>
                    <a:bodyPr/>
                    <a:lstStyle/>
                    <a:p>
                      <a:pPr marL="0" lvl="0" indent="0" algn="ctr" rtl="0">
                        <a:spcBef>
                          <a:spcPts val="0"/>
                        </a:spcBef>
                        <a:spcAft>
                          <a:spcPts val="0"/>
                        </a:spcAft>
                        <a:buNone/>
                      </a:pPr>
                      <a:r>
                        <a:rPr lang="en-US" sz="3600" dirty="0">
                          <a:solidFill>
                            <a:srgbClr val="37236B"/>
                          </a:solidFill>
                          <a:latin typeface="Adobe Caslon Pro" charset="0"/>
                          <a:ea typeface="Adobe Caslon Pro" charset="0"/>
                          <a:cs typeface="Adobe Caslon Pro" charset="0"/>
                          <a:sym typeface="Calibri"/>
                        </a:rPr>
                        <a:t>Purchase Rate: 2.01%</a:t>
                      </a:r>
                    </a:p>
                  </a:txBody>
                  <a:tcPr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dirty="0">
                          <a:solidFill>
                            <a:srgbClr val="37236B"/>
                          </a:solidFill>
                          <a:latin typeface="Adobe Caslon Pro" charset="0"/>
                          <a:ea typeface="Adobe Caslon Pro" charset="0"/>
                          <a:cs typeface="Adobe Caslon Pro" charset="0"/>
                          <a:sym typeface="Calibri"/>
                        </a:rPr>
                        <a:t>Purchase Rate: 0.11%</a:t>
                      </a:r>
                    </a:p>
                  </a:txBody>
                  <a:tcPr anchor="b"/>
                </a:tc>
                <a:extLst>
                  <a:ext uri="{0D108BD9-81ED-4DB2-BD59-A6C34878D82A}">
                    <a16:rowId xmlns:a16="http://schemas.microsoft.com/office/drawing/2014/main" val="10002"/>
                  </a:ext>
                </a:extLst>
              </a:tr>
            </a:tbl>
          </a:graphicData>
        </a:graphic>
      </p:graphicFrame>
      <p:pic>
        <p:nvPicPr>
          <p:cNvPr id="17" name="Google Shape;149;p6"/>
          <p:cNvPicPr preferRelativeResize="0"/>
          <p:nvPr/>
        </p:nvPicPr>
        <p:blipFill>
          <a:blip r:embed="rId3">
            <a:alphaModFix/>
          </a:blip>
          <a:stretch>
            <a:fillRect/>
          </a:stretch>
        </p:blipFill>
        <p:spPr>
          <a:xfrm>
            <a:off x="8458200" y="2946699"/>
            <a:ext cx="7086600" cy="5988425"/>
          </a:xfrm>
          <a:prstGeom prst="rect">
            <a:avLst/>
          </a:prstGeom>
          <a:noFill/>
          <a:ln>
            <a:noFill/>
          </a:ln>
        </p:spPr>
      </p:pic>
      <p:pic>
        <p:nvPicPr>
          <p:cNvPr id="18" name="Google Shape;145;p6"/>
          <p:cNvPicPr preferRelativeResize="0"/>
          <p:nvPr/>
        </p:nvPicPr>
        <p:blipFill rotWithShape="1">
          <a:blip r:embed="rId4">
            <a:alphaModFix/>
          </a:blip>
          <a:srcRect l="248" t="-2711" r="-1912" b="1988"/>
          <a:stretch/>
        </p:blipFill>
        <p:spPr>
          <a:xfrm>
            <a:off x="838200" y="2738963"/>
            <a:ext cx="7315200" cy="6196161"/>
          </a:xfrm>
          <a:prstGeom prst="rect">
            <a:avLst/>
          </a:prstGeom>
          <a:noFill/>
          <a:ln>
            <a:noFill/>
          </a:ln>
        </p:spPr>
      </p:pic>
      <p:pic>
        <p:nvPicPr>
          <p:cNvPr id="19" name="Picture 5"/>
          <p:cNvPicPr>
            <a:picLocks noChangeAspect="1"/>
          </p:cNvPicPr>
          <p:nvPr/>
        </p:nvPicPr>
        <p:blipFill>
          <a:blip r:embed="rId5"/>
          <a:srcRect/>
          <a:stretch>
            <a:fillRect/>
          </a:stretch>
        </p:blipFill>
        <p:spPr>
          <a:xfrm>
            <a:off x="15880453" y="9099450"/>
            <a:ext cx="1066983" cy="1188720"/>
          </a:xfrm>
          <a:prstGeom prst="rect">
            <a:avLst/>
          </a:prstGeom>
        </p:spPr>
      </p:pic>
      <p:pic>
        <p:nvPicPr>
          <p:cNvPr id="5" name="Picture 4"/>
          <p:cNvPicPr>
            <a:picLocks noChangeAspect="1"/>
          </p:cNvPicPr>
          <p:nvPr/>
        </p:nvPicPr>
        <p:blipFill rotWithShape="1">
          <a:blip r:embed="rId6">
            <a:duotone>
              <a:schemeClr val="accent4">
                <a:shade val="45000"/>
                <a:satMod val="135000"/>
              </a:schemeClr>
              <a:prstClr val="white"/>
            </a:duotone>
            <a:extLst>
              <a:ext uri="{28A0092B-C50C-407E-A947-70E740481C1C}">
                <a14:useLocalDpi xmlns:a14="http://schemas.microsoft.com/office/drawing/2010/main" val="0"/>
              </a:ext>
            </a:extLst>
          </a:blip>
          <a:srcRect l="-1175" t="-2838" r="53292" b="-1707"/>
          <a:stretch/>
        </p:blipFill>
        <p:spPr>
          <a:xfrm>
            <a:off x="9753600" y="1622759"/>
            <a:ext cx="905440" cy="914400"/>
          </a:xfrm>
          <a:prstGeom prst="rect">
            <a:avLst/>
          </a:prstGeom>
        </p:spPr>
      </p:pic>
      <p:pic>
        <p:nvPicPr>
          <p:cNvPr id="6" name="Picture 5"/>
          <p:cNvPicPr>
            <a:picLocks noChangeAspect="1"/>
          </p:cNvPicPr>
          <p:nvPr/>
        </p:nvPicPr>
        <p:blipFill rotWithShape="1">
          <a:blip r:embed="rId7">
            <a:duotone>
              <a:schemeClr val="accent4">
                <a:shade val="45000"/>
                <a:satMod val="135000"/>
              </a:schemeClr>
              <a:prstClr val="white"/>
            </a:duotone>
            <a:extLst>
              <a:ext uri="{28A0092B-C50C-407E-A947-70E740481C1C}">
                <a14:useLocalDpi xmlns:a14="http://schemas.microsoft.com/office/drawing/2010/main" val="0"/>
              </a:ext>
            </a:extLst>
          </a:blip>
          <a:srcRect l="52097" t="-2817"/>
          <a:stretch/>
        </p:blipFill>
        <p:spPr>
          <a:xfrm>
            <a:off x="2590800" y="1622759"/>
            <a:ext cx="921055" cy="914400"/>
          </a:xfrm>
          <a:prstGeom prst="rect">
            <a:avLst/>
          </a:prstGeom>
        </p:spPr>
      </p:pic>
      <p:sp>
        <p:nvSpPr>
          <p:cNvPr id="24" name="TextBox 10"/>
          <p:cNvSpPr txBox="1"/>
          <p:nvPr/>
        </p:nvSpPr>
        <p:spPr>
          <a:xfrm rot="-5400000">
            <a:off x="14585085" y="5006179"/>
            <a:ext cx="6077200" cy="297844"/>
          </a:xfrm>
          <a:prstGeom prst="rect">
            <a:avLst/>
          </a:prstGeom>
        </p:spPr>
        <p:txBody>
          <a:bodyPr lIns="0" tIns="0" rIns="0" bIns="0" rtlCol="0" anchor="t">
            <a:spAutoFit/>
          </a:bodyPr>
          <a:lstStyle/>
          <a:p>
            <a:pPr algn="r">
              <a:lnSpc>
                <a:spcPts val="2417"/>
              </a:lnSpc>
            </a:pPr>
            <a:r>
              <a:rPr lang="en-US" sz="1726" b="0" i="0" spc="138" dirty="0">
                <a:solidFill>
                  <a:srgbClr val="B7A57A"/>
                </a:solidFill>
                <a:latin typeface="HK Grotesk Bold"/>
              </a:rPr>
              <a:t>ADOBE ANALYTICS CHALLENGE</a:t>
            </a:r>
          </a:p>
        </p:txBody>
      </p:sp>
      <p:grpSp>
        <p:nvGrpSpPr>
          <p:cNvPr id="25" name="Group 6"/>
          <p:cNvGrpSpPr/>
          <p:nvPr/>
        </p:nvGrpSpPr>
        <p:grpSpPr>
          <a:xfrm rot="5400000">
            <a:off x="11739888" y="5024113"/>
            <a:ext cx="10287002" cy="238778"/>
            <a:chOff x="0" y="0"/>
            <a:chExt cx="43690120" cy="571500"/>
          </a:xfrm>
        </p:grpSpPr>
        <p:sp>
          <p:nvSpPr>
            <p:cNvPr id="26" name="Freeform 7"/>
            <p:cNvSpPr/>
            <p:nvPr/>
          </p:nvSpPr>
          <p:spPr>
            <a:xfrm>
              <a:off x="0" y="255270"/>
              <a:ext cx="43690121" cy="69850"/>
            </a:xfrm>
            <a:custGeom>
              <a:avLst/>
              <a:gdLst/>
              <a:ahLst/>
              <a:cxnLst/>
              <a:rect l="l" t="t" r="r" b="b"/>
              <a:pathLst>
                <a:path w="43690121" h="69850">
                  <a:moveTo>
                    <a:pt x="43399289" y="0"/>
                  </a:moveTo>
                  <a:lnTo>
                    <a:pt x="0" y="0"/>
                  </a:lnTo>
                  <a:lnTo>
                    <a:pt x="0" y="69850"/>
                  </a:lnTo>
                  <a:lnTo>
                    <a:pt x="43690121" y="69850"/>
                  </a:lnTo>
                  <a:lnTo>
                    <a:pt x="43690121" y="0"/>
                  </a:lnTo>
                  <a:close/>
                </a:path>
              </a:pathLst>
            </a:custGeom>
            <a:solidFill>
              <a:srgbClr val="B7A57A"/>
            </a:solidFill>
          </p:spPr>
        </p:sp>
      </p:grpSp>
      <p:sp>
        <p:nvSpPr>
          <p:cNvPr id="27" name="TextBox 26"/>
          <p:cNvSpPr txBox="1"/>
          <p:nvPr/>
        </p:nvSpPr>
        <p:spPr>
          <a:xfrm>
            <a:off x="235842" y="409256"/>
            <a:ext cx="14165957" cy="1015663"/>
          </a:xfrm>
          <a:prstGeom prst="rect">
            <a:avLst/>
          </a:prstGeom>
          <a:noFill/>
        </p:spPr>
        <p:txBody>
          <a:bodyPr wrap="square" rtlCol="0">
            <a:spAutoFit/>
          </a:bodyPr>
          <a:lstStyle/>
          <a:p>
            <a:r>
              <a:rPr lang="en-US" altLang="zh-CN" sz="6000" b="1" dirty="0">
                <a:solidFill>
                  <a:srgbClr val="37236B"/>
                </a:solidFill>
                <a:latin typeface="Adobe Hebrew" charset="0"/>
                <a:ea typeface="Adobe Hebrew" charset="0"/>
                <a:cs typeface="Adobe Hebrew" charset="0"/>
              </a:rPr>
              <a:t>AtBat App</a:t>
            </a:r>
            <a:r>
              <a:rPr lang="mr-IN" altLang="zh-CN" sz="6000" b="1" dirty="0">
                <a:solidFill>
                  <a:srgbClr val="37236B"/>
                </a:solidFill>
                <a:latin typeface="Adobe Hebrew" charset="0"/>
                <a:ea typeface="Adobe Hebrew" charset="0"/>
                <a:cs typeface="Adobe Hebrew" charset="0"/>
              </a:rPr>
              <a:t>–</a:t>
            </a:r>
            <a:r>
              <a:rPr lang="en-US" altLang="zh-CN" sz="6000" b="1" dirty="0">
                <a:solidFill>
                  <a:srgbClr val="37236B"/>
                </a:solidFill>
                <a:latin typeface="Adobe Hebrew" charset="0"/>
                <a:ea typeface="Adobe Hebrew" charset="0"/>
                <a:cs typeface="Adobe Hebrew" charset="0"/>
              </a:rPr>
              <a:t> </a:t>
            </a:r>
            <a:r>
              <a:rPr lang="en-US" altLang="zh-CN" sz="4400" b="1" dirty="0">
                <a:solidFill>
                  <a:srgbClr val="37236B"/>
                </a:solidFill>
                <a:latin typeface="Adobe Hebrew" charset="0"/>
                <a:ea typeface="Adobe Hebrew" charset="0"/>
                <a:cs typeface="Adobe Hebrew" charset="0"/>
              </a:rPr>
              <a:t>Users &amp; Premium Purchases</a:t>
            </a:r>
            <a:endParaRPr lang="en-US" sz="4400" b="1" dirty="0">
              <a:solidFill>
                <a:srgbClr val="37236B"/>
              </a:solidFill>
              <a:latin typeface="Adobe Hebrew" charset="0"/>
              <a:ea typeface="Adobe Hebrew" charset="0"/>
              <a:cs typeface="Adobe Hebrew" charset="0"/>
            </a:endParaRPr>
          </a:p>
        </p:txBody>
      </p:sp>
      <p:sp>
        <p:nvSpPr>
          <p:cNvPr id="15" name="TextBox 14"/>
          <p:cNvSpPr txBox="1"/>
          <p:nvPr/>
        </p:nvSpPr>
        <p:spPr>
          <a:xfrm>
            <a:off x="17986309" y="9852077"/>
            <a:ext cx="301686" cy="369332"/>
          </a:xfrm>
          <a:prstGeom prst="rect">
            <a:avLst/>
          </a:prstGeom>
          <a:noFill/>
        </p:spPr>
        <p:txBody>
          <a:bodyPr wrap="none" rtlCol="0">
            <a:spAutoFit/>
          </a:bodyPr>
          <a:lstStyle/>
          <a:p>
            <a:r>
              <a:rPr lang="en-US" dirty="0">
                <a:solidFill>
                  <a:schemeClr val="bg2"/>
                </a:solidFill>
              </a:rPr>
              <a:t>8</a:t>
            </a:r>
          </a:p>
        </p:txBody>
      </p:sp>
    </p:spTree>
    <p:extLst>
      <p:ext uri="{BB962C8B-B14F-4D97-AF65-F5344CB8AC3E}">
        <p14:creationId xmlns:p14="http://schemas.microsoft.com/office/powerpoint/2010/main" val="469359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2"/>
          <p:cNvGrpSpPr/>
          <p:nvPr/>
        </p:nvGrpSpPr>
        <p:grpSpPr>
          <a:xfrm>
            <a:off x="-14681" y="1431447"/>
            <a:ext cx="16881620" cy="8893653"/>
            <a:chOff x="0" y="10612"/>
            <a:chExt cx="3916834" cy="1863061"/>
          </a:xfrm>
          <a:solidFill>
            <a:srgbClr val="47237B"/>
          </a:solidFill>
        </p:grpSpPr>
        <p:sp>
          <p:nvSpPr>
            <p:cNvPr id="10" name="Freeform 3"/>
            <p:cNvSpPr/>
            <p:nvPr/>
          </p:nvSpPr>
          <p:spPr>
            <a:xfrm>
              <a:off x="0" y="10612"/>
              <a:ext cx="3916834" cy="1863061"/>
            </a:xfrm>
            <a:custGeom>
              <a:avLst/>
              <a:gdLst/>
              <a:ahLst/>
              <a:cxnLst/>
              <a:rect l="l" t="t" r="r" b="b"/>
              <a:pathLst>
                <a:path w="3888485" h="1863061">
                  <a:moveTo>
                    <a:pt x="0" y="0"/>
                  </a:moveTo>
                  <a:lnTo>
                    <a:pt x="3888485" y="0"/>
                  </a:lnTo>
                  <a:lnTo>
                    <a:pt x="3888485" y="1863061"/>
                  </a:lnTo>
                  <a:lnTo>
                    <a:pt x="0" y="1863061"/>
                  </a:lnTo>
                  <a:close/>
                </a:path>
              </a:pathLst>
            </a:custGeom>
            <a:grpFill/>
          </p:spPr>
          <p:txBody>
            <a:bodyPr/>
            <a:lstStyle/>
            <a:p>
              <a:endParaRPr lang="en-US" dirty="0"/>
            </a:p>
          </p:txBody>
        </p:sp>
      </p:grpSp>
      <p:sp>
        <p:nvSpPr>
          <p:cNvPr id="4" name="TextBox 4"/>
          <p:cNvSpPr txBox="1"/>
          <p:nvPr/>
        </p:nvSpPr>
        <p:spPr>
          <a:xfrm rot="-5400000">
            <a:off x="14578840" y="3918378"/>
            <a:ext cx="6077200" cy="297844"/>
          </a:xfrm>
          <a:prstGeom prst="rect">
            <a:avLst/>
          </a:prstGeom>
        </p:spPr>
        <p:txBody>
          <a:bodyPr lIns="0" tIns="0" rIns="0" bIns="0" rtlCol="0" anchor="t">
            <a:spAutoFit/>
          </a:bodyPr>
          <a:lstStyle/>
          <a:p>
            <a:pPr algn="r">
              <a:lnSpc>
                <a:spcPts val="2417"/>
              </a:lnSpc>
            </a:pPr>
            <a:r>
              <a:rPr lang="en-US" sz="1726" b="0" i="0" spc="138">
                <a:solidFill>
                  <a:srgbClr val="B7A57A"/>
                </a:solidFill>
                <a:latin typeface="HK Grotesk Bold"/>
              </a:rPr>
              <a:t>ADOBE ANALYTICS CHALLENGE</a:t>
            </a:r>
          </a:p>
        </p:txBody>
      </p:sp>
      <p:sp>
        <p:nvSpPr>
          <p:cNvPr id="8" name="TextBox 7"/>
          <p:cNvSpPr txBox="1"/>
          <p:nvPr/>
        </p:nvSpPr>
        <p:spPr>
          <a:xfrm>
            <a:off x="109728" y="352757"/>
            <a:ext cx="10896600" cy="1015663"/>
          </a:xfrm>
          <a:prstGeom prst="rect">
            <a:avLst/>
          </a:prstGeom>
          <a:noFill/>
        </p:spPr>
        <p:txBody>
          <a:bodyPr wrap="square" rtlCol="0">
            <a:spAutoFit/>
          </a:bodyPr>
          <a:lstStyle/>
          <a:p>
            <a:r>
              <a:rPr lang="en-US" altLang="zh-CN" sz="6000" b="1" dirty="0">
                <a:solidFill>
                  <a:srgbClr val="37236B"/>
                </a:solidFill>
                <a:latin typeface="Adobe Hebrew" charset="0"/>
                <a:ea typeface="Adobe Hebrew" charset="0"/>
                <a:cs typeface="Adobe Hebrew" charset="0"/>
              </a:rPr>
              <a:t>AtBat App</a:t>
            </a:r>
            <a:r>
              <a:rPr lang="mr-IN" altLang="zh-CN" sz="6000" b="1" dirty="0">
                <a:solidFill>
                  <a:srgbClr val="37236B"/>
                </a:solidFill>
                <a:latin typeface="Adobe Hebrew" charset="0"/>
                <a:ea typeface="Adobe Hebrew" charset="0"/>
                <a:cs typeface="Adobe Hebrew" charset="0"/>
              </a:rPr>
              <a:t>–</a:t>
            </a:r>
            <a:r>
              <a:rPr lang="en-US" altLang="zh-CN" sz="6000" b="1" dirty="0">
                <a:solidFill>
                  <a:srgbClr val="37236B"/>
                </a:solidFill>
                <a:latin typeface="Adobe Hebrew" charset="0"/>
                <a:ea typeface="Adobe Hebrew" charset="0"/>
                <a:cs typeface="Adobe Hebrew" charset="0"/>
              </a:rPr>
              <a:t> </a:t>
            </a:r>
            <a:r>
              <a:rPr lang="en-US" altLang="zh-CN" sz="4400" b="1" dirty="0">
                <a:solidFill>
                  <a:srgbClr val="37236B"/>
                </a:solidFill>
                <a:latin typeface="Adobe Hebrew" charset="0"/>
                <a:ea typeface="Adobe Hebrew" charset="0"/>
                <a:cs typeface="Adobe Hebrew" charset="0"/>
              </a:rPr>
              <a:t>Usage (Top 5 Visiting Pages)</a:t>
            </a:r>
            <a:endParaRPr lang="en-US" sz="4400" b="1" dirty="0">
              <a:solidFill>
                <a:srgbClr val="37236B"/>
              </a:solidFill>
              <a:latin typeface="Adobe Hebrew" charset="0"/>
              <a:ea typeface="Adobe Hebrew" charset="0"/>
              <a:cs typeface="Adobe Hebrew" charset="0"/>
            </a:endParaRPr>
          </a:p>
        </p:txBody>
      </p:sp>
      <p:grpSp>
        <p:nvGrpSpPr>
          <p:cNvPr id="18" name="Group 6"/>
          <p:cNvGrpSpPr/>
          <p:nvPr/>
        </p:nvGrpSpPr>
        <p:grpSpPr>
          <a:xfrm rot="5400000">
            <a:off x="11739888" y="5024113"/>
            <a:ext cx="10287002" cy="238778"/>
            <a:chOff x="0" y="0"/>
            <a:chExt cx="43690120" cy="571500"/>
          </a:xfrm>
        </p:grpSpPr>
        <p:sp>
          <p:nvSpPr>
            <p:cNvPr id="19" name="Freeform 7"/>
            <p:cNvSpPr/>
            <p:nvPr/>
          </p:nvSpPr>
          <p:spPr>
            <a:xfrm>
              <a:off x="0" y="255270"/>
              <a:ext cx="43690121" cy="69850"/>
            </a:xfrm>
            <a:custGeom>
              <a:avLst/>
              <a:gdLst/>
              <a:ahLst/>
              <a:cxnLst/>
              <a:rect l="l" t="t" r="r" b="b"/>
              <a:pathLst>
                <a:path w="43690121" h="69850">
                  <a:moveTo>
                    <a:pt x="43399289" y="0"/>
                  </a:moveTo>
                  <a:lnTo>
                    <a:pt x="0" y="0"/>
                  </a:lnTo>
                  <a:lnTo>
                    <a:pt x="0" y="69850"/>
                  </a:lnTo>
                  <a:lnTo>
                    <a:pt x="43690121" y="69850"/>
                  </a:lnTo>
                  <a:lnTo>
                    <a:pt x="43690121" y="0"/>
                  </a:lnTo>
                  <a:close/>
                </a:path>
              </a:pathLst>
            </a:custGeom>
            <a:solidFill>
              <a:srgbClr val="B7A57A"/>
            </a:solidFill>
          </p:spPr>
        </p:sp>
      </p:grpSp>
      <p:pic>
        <p:nvPicPr>
          <p:cNvPr id="20" name="Picture 3"/>
          <p:cNvPicPr>
            <a:picLocks noChangeAspect="1"/>
          </p:cNvPicPr>
          <p:nvPr/>
        </p:nvPicPr>
        <p:blipFill>
          <a:blip r:embed="rId3"/>
          <a:srcRect/>
          <a:stretch>
            <a:fillRect/>
          </a:stretch>
        </p:blipFill>
        <p:spPr>
          <a:xfrm>
            <a:off x="15916570" y="9098280"/>
            <a:ext cx="1073150" cy="1188720"/>
          </a:xfrm>
          <a:prstGeom prst="rect">
            <a:avLst/>
          </a:prstGeom>
        </p:spPr>
      </p:pic>
      <p:pic>
        <p:nvPicPr>
          <p:cNvPr id="21" name="Google Shape;124;p4"/>
          <p:cNvPicPr preferRelativeResize="0"/>
          <p:nvPr/>
        </p:nvPicPr>
        <p:blipFill rotWithShape="1">
          <a:blip r:embed="rId4">
            <a:alphaModFix/>
          </a:blip>
          <a:srcRect t="24896"/>
          <a:stretch/>
        </p:blipFill>
        <p:spPr>
          <a:xfrm>
            <a:off x="136873" y="1693408"/>
            <a:ext cx="10148150" cy="3966650"/>
          </a:xfrm>
          <a:prstGeom prst="rect">
            <a:avLst/>
          </a:prstGeom>
          <a:noFill/>
          <a:ln>
            <a:noFill/>
          </a:ln>
        </p:spPr>
      </p:pic>
      <p:pic>
        <p:nvPicPr>
          <p:cNvPr id="22" name="Google Shape;125;p4"/>
          <p:cNvPicPr preferRelativeResize="0"/>
          <p:nvPr/>
        </p:nvPicPr>
        <p:blipFill rotWithShape="1">
          <a:blip r:embed="rId5">
            <a:alphaModFix/>
          </a:blip>
          <a:srcRect t="23588"/>
          <a:stretch/>
        </p:blipFill>
        <p:spPr>
          <a:xfrm>
            <a:off x="109728" y="6167889"/>
            <a:ext cx="10156245" cy="3952416"/>
          </a:xfrm>
          <a:prstGeom prst="rect">
            <a:avLst/>
          </a:prstGeom>
          <a:noFill/>
          <a:ln>
            <a:noFill/>
          </a:ln>
        </p:spPr>
      </p:pic>
      <p:sp>
        <p:nvSpPr>
          <p:cNvPr id="3" name="TextBox 2"/>
          <p:cNvSpPr txBox="1"/>
          <p:nvPr/>
        </p:nvSpPr>
        <p:spPr>
          <a:xfrm>
            <a:off x="10285023" y="3768637"/>
            <a:ext cx="6033812" cy="1569660"/>
          </a:xfrm>
          <a:prstGeom prst="rect">
            <a:avLst/>
          </a:prstGeom>
          <a:noFill/>
        </p:spPr>
        <p:txBody>
          <a:bodyPr wrap="square" rtlCol="0">
            <a:spAutoFit/>
          </a:bodyPr>
          <a:lstStyle/>
          <a:p>
            <a:pPr marL="571500" lvl="0" indent="-571500">
              <a:buFont typeface="Arial" charset="0"/>
              <a:buChar char="•"/>
            </a:pPr>
            <a:r>
              <a:rPr lang="en-US" sz="3200" dirty="0">
                <a:solidFill>
                  <a:schemeClr val="bg2"/>
                </a:solidFill>
                <a:latin typeface="Adobe Caslon Pro" charset="0"/>
                <a:ea typeface="Adobe Caslon Pro" charset="0"/>
                <a:cs typeface="Adobe Caslon Pro" charset="0"/>
                <a:sym typeface="Calibri"/>
              </a:rPr>
              <a:t>Focus on game standings, scores, summary</a:t>
            </a:r>
          </a:p>
          <a:p>
            <a:pPr marL="285750" indent="-285750">
              <a:buFont typeface="Courier New" charset="0"/>
              <a:buChar char="o"/>
            </a:pPr>
            <a:endParaRPr lang="en-US" sz="3200" dirty="0">
              <a:solidFill>
                <a:schemeClr val="bg2"/>
              </a:solidFill>
              <a:latin typeface="Adobe Caslon Pro" charset="0"/>
              <a:ea typeface="Adobe Caslon Pro" charset="0"/>
              <a:cs typeface="Adobe Caslon Pro" charset="0"/>
            </a:endParaRPr>
          </a:p>
        </p:txBody>
      </p:sp>
      <p:sp>
        <p:nvSpPr>
          <p:cNvPr id="11" name="TextBox 10"/>
          <p:cNvSpPr txBox="1"/>
          <p:nvPr/>
        </p:nvSpPr>
        <p:spPr>
          <a:xfrm>
            <a:off x="10434629" y="7414897"/>
            <a:ext cx="5531269" cy="1877437"/>
          </a:xfrm>
          <a:prstGeom prst="rect">
            <a:avLst/>
          </a:prstGeom>
          <a:noFill/>
        </p:spPr>
        <p:txBody>
          <a:bodyPr wrap="square" rtlCol="0">
            <a:spAutoFit/>
          </a:bodyPr>
          <a:lstStyle/>
          <a:p>
            <a:pPr marL="495300" lvl="0" indent="-457200">
              <a:buSzPts val="3000"/>
              <a:buFont typeface="Arial" charset="0"/>
              <a:buChar char="•"/>
            </a:pPr>
            <a:r>
              <a:rPr lang="en-US" sz="2800" dirty="0">
                <a:solidFill>
                  <a:schemeClr val="bg2"/>
                </a:solidFill>
                <a:latin typeface="Adobe Caslon Pro" charset="0"/>
                <a:ea typeface="Adobe Caslon Pro" charset="0"/>
                <a:cs typeface="Adobe Caslon Pro" charset="0"/>
                <a:sym typeface="Calibri"/>
              </a:rPr>
              <a:t>Have much more passion on live games. </a:t>
            </a:r>
          </a:p>
          <a:p>
            <a:pPr marL="495300" lvl="0" indent="-457200">
              <a:buSzPts val="3000"/>
              <a:buFont typeface="Arial" charset="0"/>
              <a:buChar char="•"/>
            </a:pPr>
            <a:r>
              <a:rPr lang="en-US" sz="2800" dirty="0">
                <a:solidFill>
                  <a:schemeClr val="bg2"/>
                </a:solidFill>
                <a:latin typeface="Adobe Caslon Pro" charset="0"/>
                <a:ea typeface="Adobe Caslon Pro" charset="0"/>
                <a:cs typeface="Adobe Caslon Pro" charset="0"/>
                <a:sym typeface="Calibri"/>
              </a:rPr>
              <a:t>News </a:t>
            </a:r>
            <a:r>
              <a:rPr lang="en-US" sz="3200" dirty="0">
                <a:solidFill>
                  <a:schemeClr val="bg2"/>
                </a:solidFill>
                <a:latin typeface="Adobe Caslon Pro" charset="0"/>
                <a:ea typeface="Adobe Caslon Pro" charset="0"/>
                <a:cs typeface="Adobe Caslon Pro" charset="0"/>
                <a:sym typeface="Calibri"/>
              </a:rPr>
              <a:t>Articles</a:t>
            </a:r>
            <a:r>
              <a:rPr lang="en-US" sz="2800" dirty="0">
                <a:solidFill>
                  <a:schemeClr val="bg2"/>
                </a:solidFill>
                <a:latin typeface="Adobe Caslon Pro" charset="0"/>
                <a:ea typeface="Adobe Caslon Pro" charset="0"/>
                <a:cs typeface="Adobe Caslon Pro" charset="0"/>
                <a:sym typeface="Calibri"/>
              </a:rPr>
              <a:t> also attract a lot of Android app users.</a:t>
            </a:r>
          </a:p>
        </p:txBody>
      </p:sp>
      <p:pic>
        <p:nvPicPr>
          <p:cNvPr id="27" name="Picture 26"/>
          <p:cNvPicPr>
            <a:picLocks noChangeAspect="1"/>
          </p:cNvPicPr>
          <p:nvPr/>
        </p:nvPicPr>
        <p:blipFill rotWithShape="1">
          <a:blip r:embed="rId6">
            <a:duotone>
              <a:schemeClr val="accent4">
                <a:shade val="45000"/>
                <a:satMod val="135000"/>
              </a:schemeClr>
              <a:prstClr val="white"/>
            </a:duotone>
            <a:extLst>
              <a:ext uri="{28A0092B-C50C-407E-A947-70E740481C1C}">
                <a14:useLocalDpi xmlns:a14="http://schemas.microsoft.com/office/drawing/2010/main" val="0"/>
              </a:ext>
            </a:extLst>
          </a:blip>
          <a:srcRect l="52097" t="-2817"/>
          <a:stretch/>
        </p:blipFill>
        <p:spPr>
          <a:xfrm>
            <a:off x="10411106" y="2426106"/>
            <a:ext cx="921055" cy="914400"/>
          </a:xfrm>
          <a:prstGeom prst="rect">
            <a:avLst/>
          </a:prstGeom>
        </p:spPr>
      </p:pic>
      <p:sp>
        <p:nvSpPr>
          <p:cNvPr id="28" name="TextBox 27"/>
          <p:cNvSpPr txBox="1"/>
          <p:nvPr/>
        </p:nvSpPr>
        <p:spPr>
          <a:xfrm>
            <a:off x="11732550" y="2408258"/>
            <a:ext cx="6033812" cy="1569660"/>
          </a:xfrm>
          <a:prstGeom prst="rect">
            <a:avLst/>
          </a:prstGeom>
          <a:noFill/>
        </p:spPr>
        <p:txBody>
          <a:bodyPr wrap="square" rtlCol="0">
            <a:spAutoFit/>
          </a:bodyPr>
          <a:lstStyle/>
          <a:p>
            <a:pPr lvl="0"/>
            <a:r>
              <a:rPr lang="en-US" sz="6000" dirty="0">
                <a:solidFill>
                  <a:schemeClr val="bg2"/>
                </a:solidFill>
                <a:latin typeface="Adobe Caslon Pro" charset="0"/>
                <a:ea typeface="Adobe Caslon Pro" charset="0"/>
                <a:cs typeface="Adobe Caslon Pro" charset="0"/>
                <a:sym typeface="Calibri"/>
              </a:rPr>
              <a:t>iOS</a:t>
            </a:r>
          </a:p>
          <a:p>
            <a:pPr marL="285750" indent="-285750">
              <a:buFont typeface="Courier New" charset="0"/>
              <a:buChar char="o"/>
            </a:pPr>
            <a:endParaRPr lang="en-US" sz="3600" dirty="0">
              <a:solidFill>
                <a:schemeClr val="bg2"/>
              </a:solidFill>
              <a:latin typeface="Adobe Caslon Pro" charset="0"/>
              <a:ea typeface="Adobe Caslon Pro" charset="0"/>
              <a:cs typeface="Adobe Caslon Pro" charset="0"/>
            </a:endParaRPr>
          </a:p>
        </p:txBody>
      </p:sp>
      <p:sp>
        <p:nvSpPr>
          <p:cNvPr id="29" name="TextBox 28"/>
          <p:cNvSpPr txBox="1"/>
          <p:nvPr/>
        </p:nvSpPr>
        <p:spPr>
          <a:xfrm>
            <a:off x="11732550" y="6168241"/>
            <a:ext cx="6033812" cy="1569660"/>
          </a:xfrm>
          <a:prstGeom prst="rect">
            <a:avLst/>
          </a:prstGeom>
          <a:noFill/>
        </p:spPr>
        <p:txBody>
          <a:bodyPr wrap="square" rtlCol="0">
            <a:spAutoFit/>
          </a:bodyPr>
          <a:lstStyle/>
          <a:p>
            <a:pPr lvl="0"/>
            <a:r>
              <a:rPr lang="en-US" sz="6000">
                <a:solidFill>
                  <a:schemeClr val="bg2"/>
                </a:solidFill>
                <a:latin typeface="Adobe Caslon Pro" charset="0"/>
                <a:ea typeface="Adobe Caslon Pro" charset="0"/>
                <a:cs typeface="Adobe Caslon Pro" charset="0"/>
                <a:sym typeface="Calibri"/>
              </a:rPr>
              <a:t>Android</a:t>
            </a:r>
            <a:endParaRPr lang="en-US" sz="6000" dirty="0">
              <a:solidFill>
                <a:schemeClr val="bg2"/>
              </a:solidFill>
              <a:latin typeface="Adobe Caslon Pro" charset="0"/>
              <a:ea typeface="Adobe Caslon Pro" charset="0"/>
              <a:cs typeface="Adobe Caslon Pro" charset="0"/>
              <a:sym typeface="Calibri"/>
            </a:endParaRPr>
          </a:p>
          <a:p>
            <a:pPr marL="285750" indent="-285750">
              <a:buFont typeface="Courier New" charset="0"/>
              <a:buChar char="o"/>
            </a:pPr>
            <a:endParaRPr lang="en-US" sz="3600" dirty="0">
              <a:solidFill>
                <a:schemeClr val="bg2"/>
              </a:solidFill>
              <a:latin typeface="Adobe Caslon Pro" charset="0"/>
              <a:ea typeface="Adobe Caslon Pro" charset="0"/>
              <a:cs typeface="Adobe Caslon Pro" charset="0"/>
            </a:endParaRPr>
          </a:p>
        </p:txBody>
      </p:sp>
      <p:pic>
        <p:nvPicPr>
          <p:cNvPr id="30" name="Picture 29"/>
          <p:cNvPicPr>
            <a:picLocks noChangeAspect="1"/>
          </p:cNvPicPr>
          <p:nvPr/>
        </p:nvPicPr>
        <p:blipFill rotWithShape="1">
          <a:blip r:embed="rId7">
            <a:duotone>
              <a:schemeClr val="accent4">
                <a:shade val="45000"/>
                <a:satMod val="135000"/>
              </a:schemeClr>
              <a:prstClr val="white"/>
            </a:duotone>
            <a:extLst>
              <a:ext uri="{28A0092B-C50C-407E-A947-70E740481C1C}">
                <a14:useLocalDpi xmlns:a14="http://schemas.microsoft.com/office/drawing/2010/main" val="0"/>
              </a:ext>
            </a:extLst>
          </a:blip>
          <a:srcRect l="-1175" t="-2838" r="53292" b="-1707"/>
          <a:stretch/>
        </p:blipFill>
        <p:spPr>
          <a:xfrm>
            <a:off x="10426721" y="6194559"/>
            <a:ext cx="905440" cy="914400"/>
          </a:xfrm>
          <a:prstGeom prst="rect">
            <a:avLst/>
          </a:prstGeom>
        </p:spPr>
      </p:pic>
      <p:sp>
        <p:nvSpPr>
          <p:cNvPr id="23" name="TextBox 22"/>
          <p:cNvSpPr txBox="1"/>
          <p:nvPr/>
        </p:nvSpPr>
        <p:spPr>
          <a:xfrm>
            <a:off x="17986309" y="9852077"/>
            <a:ext cx="301686" cy="369332"/>
          </a:xfrm>
          <a:prstGeom prst="rect">
            <a:avLst/>
          </a:prstGeom>
          <a:noFill/>
        </p:spPr>
        <p:txBody>
          <a:bodyPr wrap="none" rtlCol="0">
            <a:spAutoFit/>
          </a:bodyPr>
          <a:lstStyle/>
          <a:p>
            <a:r>
              <a:rPr lang="en-US">
                <a:solidFill>
                  <a:srgbClr val="37236B"/>
                </a:solidFill>
              </a:rPr>
              <a:t>9</a:t>
            </a:r>
            <a:endParaRPr lang="en-US" dirty="0">
              <a:solidFill>
                <a:srgbClr val="37236B"/>
              </a:solidFill>
            </a:endParaRPr>
          </a:p>
        </p:txBody>
      </p:sp>
    </p:spTree>
    <p:extLst>
      <p:ext uri="{BB962C8B-B14F-4D97-AF65-F5344CB8AC3E}">
        <p14:creationId xmlns:p14="http://schemas.microsoft.com/office/powerpoint/2010/main" val="10543470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AC_HUSKY" id="{C10D9EF2-06BC-9B41-BD45-2AD55BD8A18E}" vid="{4CDC38B6-70F7-064C-8B90-DB2661A9CA8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AAC_HUSKY</Template>
  <TotalTime>28</TotalTime>
  <Words>1022</Words>
  <Application>Microsoft Macintosh PowerPoint</Application>
  <PresentationFormat>Custom</PresentationFormat>
  <Paragraphs>128</Paragraphs>
  <Slides>12</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.AppleColorEmojiUI</vt:lpstr>
      <vt:lpstr>.HiraKakuInterface-W3</vt:lpstr>
      <vt:lpstr>Adobe Caslon Pro</vt:lpstr>
      <vt:lpstr>Adobe Hebrew</vt:lpstr>
      <vt:lpstr>HK Grotesk Bold</vt:lpstr>
      <vt:lpstr>AppleColorEmoji</vt:lpstr>
      <vt:lpstr>Arial</vt:lpstr>
      <vt:lpstr>Calibri</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Fan Bu</dc:creator>
  <cp:lastModifiedBy>Roy Wang</cp:lastModifiedBy>
  <cp:revision>4</cp:revision>
  <dcterms:created xsi:type="dcterms:W3CDTF">2019-10-07T03:07:42Z</dcterms:created>
  <dcterms:modified xsi:type="dcterms:W3CDTF">2020-04-15T14:49:00Z</dcterms:modified>
  <dc:identifier>DADnireu-Ak</dc:identifier>
</cp:coreProperties>
</file>